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280" r:id="rId3"/>
    <p:sldId id="271" r:id="rId4"/>
    <p:sldId id="262" r:id="rId5"/>
    <p:sldId id="285" r:id="rId6"/>
    <p:sldId id="286" r:id="rId7"/>
    <p:sldId id="288" r:id="rId8"/>
    <p:sldId id="281" r:id="rId9"/>
    <p:sldId id="287" r:id="rId10"/>
    <p:sldId id="289" r:id="rId11"/>
    <p:sldId id="259" r:id="rId12"/>
    <p:sldId id="265" r:id="rId13"/>
    <p:sldId id="291" r:id="rId14"/>
    <p:sldId id="257" r:id="rId15"/>
    <p:sldId id="282" r:id="rId16"/>
    <p:sldId id="272" r:id="rId17"/>
    <p:sldId id="273" r:id="rId18"/>
    <p:sldId id="274" r:id="rId19"/>
    <p:sldId id="275" r:id="rId20"/>
    <p:sldId id="277" r:id="rId21"/>
    <p:sldId id="278" r:id="rId22"/>
    <p:sldId id="279" r:id="rId23"/>
    <p:sldId id="276" r:id="rId24"/>
    <p:sldId id="292" r:id="rId25"/>
    <p:sldId id="293" r:id="rId26"/>
    <p:sldId id="294" r:id="rId27"/>
    <p:sldId id="295" r:id="rId28"/>
    <p:sldId id="296" r:id="rId29"/>
    <p:sldId id="297" r:id="rId30"/>
    <p:sldId id="298" r:id="rId31"/>
    <p:sldId id="27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E9E3F"/>
    <a:srgbClr val="324600"/>
    <a:srgbClr val="FF750D"/>
    <a:srgbClr val="5B9DFF"/>
    <a:srgbClr val="E26600"/>
    <a:srgbClr val="FBFF47"/>
    <a:srgbClr val="E8FF0D"/>
    <a:srgbClr val="420500"/>
    <a:srgbClr val="A80000"/>
    <a:srgbClr val="3E2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0"/>
    <p:restoredTop sz="96852" autoAdjust="0"/>
  </p:normalViewPr>
  <p:slideViewPr>
    <p:cSldViewPr>
      <p:cViewPr varScale="1">
        <p:scale>
          <a:sx n="85" d="100"/>
          <a:sy n="85" d="100"/>
        </p:scale>
        <p:origin x="-1378" y="-8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2784E-0625-47BC-B24E-44AB9022C154}" type="datetimeFigureOut">
              <a:rPr lang="en-US" smtClean="0"/>
              <a:pPr/>
              <a:t>4/22/2017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133AC-6288-46FD-AC64-D4CAFB3FF5D7}" type="slidenum">
              <a:rPr lang="en-US" smtClean="0"/>
              <a:pPr/>
              <a:t>‹#›</a:t>
            </a:fld>
            <a:endParaRPr lang="en-US"/>
          </a:p>
        </p:txBody>
      </p:sp>
    </p:spTree>
    <p:extLst>
      <p:ext uri="{BB962C8B-B14F-4D97-AF65-F5344CB8AC3E}">
        <p14:creationId xmlns:p14="http://schemas.microsoft.com/office/powerpoint/2010/main" xmlns="" val="1290296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133AC-6288-46FD-AC64-D4CAFB3FF5D7}" type="slidenum">
              <a:rPr lang="en-US" smtClean="0"/>
              <a:pPr/>
              <a:t>1</a:t>
            </a:fld>
            <a:endParaRPr lang="en-US"/>
          </a:p>
        </p:txBody>
      </p:sp>
    </p:spTree>
    <p:extLst>
      <p:ext uri="{BB962C8B-B14F-4D97-AF65-F5344CB8AC3E}">
        <p14:creationId xmlns:p14="http://schemas.microsoft.com/office/powerpoint/2010/main" xmlns="" val="289549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291130"/>
            <a:ext cx="7940660" cy="1320637"/>
          </a:xfrm>
          <a:effectLst/>
        </p:spPr>
        <p:txBody>
          <a:bodyPr>
            <a:normAutofit/>
          </a:bodyPr>
          <a:lstStyle>
            <a:lvl1pPr algn="r">
              <a:defRPr sz="3600">
                <a:solidFill>
                  <a:srgbClr val="FF750D"/>
                </a:solidFill>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2665475"/>
            <a:ext cx="7940660" cy="1374345"/>
          </a:xfrm>
        </p:spPr>
        <p:txBody>
          <a:bodyPr>
            <a:normAutofit/>
          </a:bodyPr>
          <a:lstStyle>
            <a:lvl1pPr marL="0" indent="0" algn="r">
              <a:buNone/>
              <a:defRPr sz="2800">
                <a:solidFill>
                  <a:srgbClr val="3246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46070" cy="610820"/>
          </a:xfrm>
        </p:spPr>
        <p:txBody>
          <a:bodyPr>
            <a:normAutofit/>
          </a:bodyPr>
          <a:lstStyle>
            <a:lvl1pPr algn="r">
              <a:defRPr sz="3600">
                <a:solidFill>
                  <a:srgbClr val="FF750D"/>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138426"/>
            <a:ext cx="8246069" cy="5022308"/>
          </a:xfrm>
        </p:spPr>
        <p:txBody>
          <a:bodyPr/>
          <a:lstStyle>
            <a:lvl1pPr algn="l">
              <a:defRPr sz="2800">
                <a:solidFill>
                  <a:srgbClr val="324600"/>
                </a:solidFill>
              </a:defRPr>
            </a:lvl1pPr>
            <a:lvl2pPr algn="l">
              <a:defRPr>
                <a:solidFill>
                  <a:srgbClr val="324600"/>
                </a:solidFill>
              </a:defRPr>
            </a:lvl2pPr>
            <a:lvl3pPr algn="l">
              <a:defRPr>
                <a:solidFill>
                  <a:srgbClr val="324600"/>
                </a:solidFill>
              </a:defRPr>
            </a:lvl3pPr>
            <a:lvl4pPr algn="l">
              <a:defRPr>
                <a:solidFill>
                  <a:srgbClr val="324600"/>
                </a:solidFill>
              </a:defRPr>
            </a:lvl4pPr>
            <a:lvl5pPr algn="l">
              <a:defRPr>
                <a:solidFill>
                  <a:srgbClr val="3246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6015" y="527605"/>
            <a:ext cx="6566314" cy="763525"/>
          </a:xfrm>
        </p:spPr>
        <p:txBody>
          <a:bodyPr>
            <a:normAutofit/>
          </a:bodyPr>
          <a:lstStyle>
            <a:lvl1pPr algn="l">
              <a:defRPr sz="3600">
                <a:solidFill>
                  <a:srgbClr val="FF750D"/>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1976016" y="1443835"/>
            <a:ext cx="6566314" cy="4733855"/>
          </a:xfrm>
        </p:spPr>
        <p:txBody>
          <a:bodyPr/>
          <a:lstStyle>
            <a:lvl1pPr>
              <a:defRPr sz="2800">
                <a:solidFill>
                  <a:srgbClr val="324600"/>
                </a:solidFill>
              </a:defRPr>
            </a:lvl1pPr>
            <a:lvl2pPr>
              <a:defRPr>
                <a:solidFill>
                  <a:srgbClr val="324600"/>
                </a:solidFill>
              </a:defRPr>
            </a:lvl2pPr>
            <a:lvl3pPr>
              <a:defRPr>
                <a:solidFill>
                  <a:srgbClr val="324600"/>
                </a:solidFill>
              </a:defRPr>
            </a:lvl3pPr>
            <a:lvl4pPr>
              <a:defRPr>
                <a:solidFill>
                  <a:srgbClr val="324600"/>
                </a:solidFill>
              </a:defRPr>
            </a:lvl4pPr>
            <a:lvl5pPr>
              <a:defRPr>
                <a:solidFill>
                  <a:srgbClr val="3246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46070" cy="610820"/>
          </a:xfrm>
        </p:spPr>
        <p:txBody>
          <a:bodyPr>
            <a:normAutofit/>
          </a:bodyPr>
          <a:lstStyle>
            <a:lvl1pPr algn="r">
              <a:defRPr sz="3600">
                <a:solidFill>
                  <a:srgbClr val="FF750D"/>
                </a:solidFill>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448966" y="1330318"/>
            <a:ext cx="4123034" cy="571629"/>
          </a:xfrm>
        </p:spPr>
        <p:txBody>
          <a:bodyPr anchor="b"/>
          <a:lstStyle>
            <a:lvl1pPr marL="0" indent="0" algn="ctr">
              <a:buNone/>
              <a:defRPr sz="2400" b="1">
                <a:solidFill>
                  <a:srgbClr val="324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48965" y="2054654"/>
            <a:ext cx="4123035" cy="3035058"/>
          </a:xfrm>
        </p:spPr>
        <p:txBody>
          <a:bodyPr/>
          <a:lstStyle>
            <a:lvl1pPr algn="ctr">
              <a:defRPr sz="2400">
                <a:solidFill>
                  <a:srgbClr val="324600"/>
                </a:solidFill>
              </a:defRPr>
            </a:lvl1pPr>
            <a:lvl2pPr algn="ctr">
              <a:defRPr sz="2000">
                <a:solidFill>
                  <a:srgbClr val="324600"/>
                </a:solidFill>
              </a:defRPr>
            </a:lvl2pPr>
            <a:lvl3pPr algn="ctr">
              <a:defRPr sz="1800">
                <a:solidFill>
                  <a:srgbClr val="324600"/>
                </a:solidFill>
              </a:defRPr>
            </a:lvl3pPr>
            <a:lvl4pPr algn="ctr">
              <a:defRPr sz="1600">
                <a:solidFill>
                  <a:srgbClr val="324600"/>
                </a:solidFill>
              </a:defRPr>
            </a:lvl4pPr>
            <a:lvl5pPr algn="ctr">
              <a:defRPr sz="1600">
                <a:solidFill>
                  <a:srgbClr val="3246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1" y="1330319"/>
            <a:ext cx="4106566" cy="571630"/>
          </a:xfrm>
        </p:spPr>
        <p:txBody>
          <a:bodyPr anchor="b"/>
          <a:lstStyle>
            <a:lvl1pPr marL="0" indent="0" algn="ctr">
              <a:buNone/>
              <a:defRPr sz="2400" b="1">
                <a:solidFill>
                  <a:srgbClr val="3246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2054655"/>
            <a:ext cx="4106566" cy="3035058"/>
          </a:xfrm>
        </p:spPr>
        <p:txBody>
          <a:bodyPr/>
          <a:lstStyle>
            <a:lvl1pPr algn="ctr">
              <a:defRPr sz="2400">
                <a:solidFill>
                  <a:srgbClr val="324600"/>
                </a:solidFill>
              </a:defRPr>
            </a:lvl1pPr>
            <a:lvl2pPr algn="ctr">
              <a:defRPr sz="2000">
                <a:solidFill>
                  <a:srgbClr val="324600"/>
                </a:solidFill>
              </a:defRPr>
            </a:lvl2pPr>
            <a:lvl3pPr algn="ctr">
              <a:defRPr sz="1800">
                <a:solidFill>
                  <a:srgbClr val="324600"/>
                </a:solidFill>
              </a:defRPr>
            </a:lvl3pPr>
            <a:lvl4pPr algn="ctr">
              <a:defRPr sz="1600">
                <a:solidFill>
                  <a:srgbClr val="324600"/>
                </a:solidFill>
              </a:defRPr>
            </a:lvl4pPr>
            <a:lvl5pPr algn="ctr">
              <a:defRPr sz="1600">
                <a:solidFill>
                  <a:srgbClr val="3246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4/22/2017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4/22/2017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1138425"/>
            <a:ext cx="8093364" cy="1374345"/>
          </a:xfrm>
        </p:spPr>
        <p:txBody>
          <a:bodyPr>
            <a:noAutofit/>
          </a:bodyPr>
          <a:lstStyle/>
          <a:p>
            <a:r>
              <a:rPr lang="en-US" dirty="0" err="1"/>
              <a:t>TreeLOG</a:t>
            </a:r>
            <a:endParaRPr lang="en-US" dirty="0"/>
          </a:p>
        </p:txBody>
      </p:sp>
      <p:sp>
        <p:nvSpPr>
          <p:cNvPr id="3" name="Subtitle 2"/>
          <p:cNvSpPr>
            <a:spLocks noGrp="1"/>
          </p:cNvSpPr>
          <p:nvPr>
            <p:ph type="subTitle" idx="1"/>
          </p:nvPr>
        </p:nvSpPr>
        <p:spPr>
          <a:xfrm>
            <a:off x="601670" y="2512770"/>
            <a:ext cx="8093365" cy="1679755"/>
          </a:xfrm>
        </p:spPr>
        <p:txBody>
          <a:bodyPr>
            <a:noAutofit/>
          </a:bodyPr>
          <a:lstStyle/>
          <a:p>
            <a:r>
              <a:rPr lang="en-US" dirty="0" smtClean="0"/>
              <a:t>PUMA Team</a:t>
            </a:r>
          </a:p>
          <a:p>
            <a:r>
              <a:rPr lang="en-US" dirty="0" smtClean="0"/>
              <a:t>CSIT 551</a:t>
            </a:r>
          </a:p>
          <a:p>
            <a:r>
              <a:rPr lang="en-US" dirty="0" smtClean="0"/>
              <a:t>Montclair State University</a:t>
            </a:r>
            <a:endParaRPr lang="en-US" dirty="0"/>
          </a:p>
        </p:txBody>
      </p:sp>
    </p:spTree>
    <p:extLst>
      <p:ext uri="{BB962C8B-B14F-4D97-AF65-F5344CB8AC3E}">
        <p14:creationId xmlns:p14="http://schemas.microsoft.com/office/powerpoint/2010/main" xmlns=""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6014" y="833015"/>
            <a:ext cx="6719020" cy="763525"/>
          </a:xfrm>
        </p:spPr>
        <p:txBody>
          <a:bodyPr>
            <a:normAutofit fontScale="90000"/>
          </a:bodyPr>
          <a:lstStyle/>
          <a:p>
            <a:r>
              <a:rPr lang="en-US" b="1" dirty="0" smtClean="0">
                <a:solidFill>
                  <a:schemeClr val="accent3">
                    <a:lumMod val="75000"/>
                  </a:schemeClr>
                </a:solidFill>
              </a:rPr>
              <a:t>Competitive </a:t>
            </a:r>
            <a:r>
              <a:rPr lang="en-US" b="1" dirty="0" smtClean="0">
                <a:solidFill>
                  <a:schemeClr val="accent3">
                    <a:lumMod val="75000"/>
                  </a:schemeClr>
                </a:solidFill>
              </a:rPr>
              <a:t>Solution: </a:t>
            </a:r>
            <a:r>
              <a:rPr lang="en-US" b="1" dirty="0" smtClean="0">
                <a:solidFill>
                  <a:schemeClr val="accent3">
                    <a:lumMod val="75000"/>
                  </a:schemeClr>
                </a:solidFill>
              </a:rPr>
              <a:t>Google Search and Social Media</a:t>
            </a:r>
            <a:endParaRPr lang="en-US" dirty="0"/>
          </a:p>
        </p:txBody>
      </p:sp>
      <p:sp>
        <p:nvSpPr>
          <p:cNvPr id="5" name="Content Placeholder 4"/>
          <p:cNvSpPr>
            <a:spLocks noGrp="1"/>
          </p:cNvSpPr>
          <p:nvPr>
            <p:ph idx="1"/>
          </p:nvPr>
        </p:nvSpPr>
        <p:spPr>
          <a:xfrm>
            <a:off x="1976015" y="1749245"/>
            <a:ext cx="6719020" cy="4581149"/>
          </a:xfrm>
        </p:spPr>
        <p:txBody>
          <a:bodyPr>
            <a:normAutofit/>
          </a:bodyPr>
          <a:lstStyle/>
          <a:p>
            <a:pPr lvl="0"/>
            <a:r>
              <a:rPr lang="en-US" sz="2000" b="1" dirty="0" smtClean="0"/>
              <a:t>No </a:t>
            </a:r>
            <a:r>
              <a:rPr lang="en-US" sz="2000" b="1" dirty="0" smtClean="0"/>
              <a:t>distributing  the tree inventory applications websites that were found by the results of Organic </a:t>
            </a:r>
            <a:r>
              <a:rPr lang="en-US" sz="2000" b="1" dirty="0" smtClean="0"/>
              <a:t>search</a:t>
            </a:r>
            <a:endParaRPr lang="en-US" sz="2000" dirty="0" smtClean="0"/>
          </a:p>
          <a:p>
            <a:r>
              <a:rPr lang="en-US" sz="2000" b="1" dirty="0" smtClean="0"/>
              <a:t>No supporting active pages from Social Media were found (</a:t>
            </a:r>
            <a:r>
              <a:rPr lang="en-US" sz="2000" b="1" dirty="0" err="1" smtClean="0"/>
              <a:t>Facebook</a:t>
            </a:r>
            <a:r>
              <a:rPr lang="en-US" sz="2000" b="1" dirty="0" smtClean="0"/>
              <a:t>)</a:t>
            </a:r>
          </a:p>
          <a:p>
            <a:r>
              <a:rPr lang="en-US" sz="2000" b="1" dirty="0" smtClean="0"/>
              <a:t>One </a:t>
            </a:r>
            <a:r>
              <a:rPr lang="en-US" sz="2000" b="1" dirty="0" smtClean="0"/>
              <a:t>distributing  the tree inventory applications websites that were found by the results of </a:t>
            </a:r>
            <a:r>
              <a:rPr lang="en-US" sz="2000" b="1" dirty="0" smtClean="0"/>
              <a:t>PPC campaign</a:t>
            </a:r>
          </a:p>
          <a:p>
            <a:pPr lvl="1"/>
            <a:r>
              <a:rPr lang="en-US" sz="2000" b="1" dirty="0" smtClean="0"/>
              <a:t>Name: Tree Plotter</a:t>
            </a:r>
          </a:p>
          <a:p>
            <a:pPr lvl="1"/>
            <a:r>
              <a:rPr lang="en-US" sz="2000" b="1" dirty="0" smtClean="0"/>
              <a:t>Price: </a:t>
            </a:r>
            <a:r>
              <a:rPr lang="en-US" sz="2000" b="1" dirty="0" err="1" smtClean="0"/>
              <a:t>Extrimely</a:t>
            </a:r>
            <a:r>
              <a:rPr lang="en-US" sz="2000" b="1" dirty="0" smtClean="0"/>
              <a:t> High</a:t>
            </a:r>
          </a:p>
          <a:p>
            <a:pPr lvl="1"/>
            <a:r>
              <a:rPr lang="en-US" sz="2000" b="1" dirty="0" smtClean="0"/>
              <a:t>Pros and Cons are not </a:t>
            </a:r>
            <a:r>
              <a:rPr lang="en-US" sz="2000" b="1" dirty="0" smtClean="0"/>
              <a:t>available </a:t>
            </a:r>
            <a:r>
              <a:rPr lang="en-US" sz="2000" b="1" dirty="0" smtClean="0"/>
              <a:t>for </a:t>
            </a:r>
            <a:r>
              <a:rPr lang="en-US" sz="2000" b="1" dirty="0" smtClean="0"/>
              <a:t>exploring (ships with customized configuration)</a:t>
            </a:r>
            <a:endParaRPr lang="en-US" sz="2000" b="1" dirty="0" smtClean="0"/>
          </a:p>
          <a:p>
            <a:pPr lvl="0">
              <a:buNone/>
            </a:pPr>
            <a:endParaRPr lang="en-US" dirty="0" smtClean="0"/>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6014" y="833015"/>
            <a:ext cx="6719020" cy="763525"/>
          </a:xfrm>
        </p:spPr>
        <p:txBody>
          <a:bodyPr/>
          <a:lstStyle/>
          <a:p>
            <a:r>
              <a:rPr lang="en-US" b="1" dirty="0" smtClean="0">
                <a:solidFill>
                  <a:schemeClr val="accent3">
                    <a:lumMod val="75000"/>
                  </a:schemeClr>
                </a:solidFill>
              </a:rPr>
              <a:t>Initial Solution</a:t>
            </a:r>
            <a:endParaRPr lang="en-US" b="1" dirty="0">
              <a:solidFill>
                <a:schemeClr val="accent3">
                  <a:lumMod val="75000"/>
                </a:schemeClr>
              </a:solidFill>
            </a:endParaRPr>
          </a:p>
        </p:txBody>
      </p:sp>
      <p:sp>
        <p:nvSpPr>
          <p:cNvPr id="5" name="Content Placeholder 4"/>
          <p:cNvSpPr>
            <a:spLocks noGrp="1"/>
          </p:cNvSpPr>
          <p:nvPr>
            <p:ph idx="1"/>
          </p:nvPr>
        </p:nvSpPr>
        <p:spPr>
          <a:xfrm>
            <a:off x="1976015" y="1749245"/>
            <a:ext cx="6719020" cy="4581149"/>
          </a:xfrm>
        </p:spPr>
        <p:txBody>
          <a:bodyPr>
            <a:normAutofit/>
          </a:bodyPr>
          <a:lstStyle/>
          <a:p>
            <a:pPr>
              <a:buNone/>
            </a:pPr>
            <a:r>
              <a:rPr lang="en-US" sz="2400" dirty="0"/>
              <a:t>	</a:t>
            </a:r>
            <a:r>
              <a:rPr lang="en-US" dirty="0"/>
              <a:t>Multi user Mobile application which locates GPS coordinates on the field, allows to save description of the tree in the database with photo making and leaves recognition capabilities for Android platform devices.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b="1" dirty="0" smtClean="0">
                <a:solidFill>
                  <a:schemeClr val="accent3">
                    <a:lumMod val="75000"/>
                  </a:schemeClr>
                </a:solidFill>
              </a:rPr>
              <a:t>Initial Objectives</a:t>
            </a:r>
            <a:endParaRPr lang="en-US" b="1" dirty="0">
              <a:solidFill>
                <a:schemeClr val="accent3">
                  <a:lumMod val="75000"/>
                </a:schemeClr>
              </a:solidFill>
            </a:endParaRPr>
          </a:p>
        </p:txBody>
      </p:sp>
      <p:sp>
        <p:nvSpPr>
          <p:cNvPr id="3" name="Content Placeholder 2"/>
          <p:cNvSpPr>
            <a:spLocks noGrp="1"/>
          </p:cNvSpPr>
          <p:nvPr>
            <p:ph idx="1"/>
          </p:nvPr>
        </p:nvSpPr>
        <p:spPr>
          <a:xfrm>
            <a:off x="907080" y="1901950"/>
            <a:ext cx="7329841" cy="4581149"/>
          </a:xfrm>
        </p:spPr>
        <p:txBody>
          <a:bodyPr/>
          <a:lstStyle/>
          <a:p>
            <a:endParaRPr lang="en-US"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106821442"/>
              </p:ext>
            </p:extLst>
          </p:nvPr>
        </p:nvGraphicFramePr>
        <p:xfrm>
          <a:off x="1066800" y="1397000"/>
          <a:ext cx="7162800" cy="3279748"/>
        </p:xfrm>
        <a:graphic>
          <a:graphicData uri="http://schemas.openxmlformats.org/drawingml/2006/table">
            <a:tbl>
              <a:tblPr firstRow="1" bandRow="1">
                <a:tableStyleId>{F5AB1C69-6EDB-4FF4-983F-18BD219EF322}</a:tableStyleId>
              </a:tblPr>
              <a:tblGrid>
                <a:gridCol w="3581400">
                  <a:extLst>
                    <a:ext uri="{9D8B030D-6E8A-4147-A177-3AD203B41FA5}">
                      <a16:colId xmlns:a16="http://schemas.microsoft.com/office/drawing/2014/main" xmlns="" val="20000"/>
                    </a:ext>
                  </a:extLst>
                </a:gridCol>
                <a:gridCol w="3581400">
                  <a:extLst>
                    <a:ext uri="{9D8B030D-6E8A-4147-A177-3AD203B41FA5}">
                      <a16:colId xmlns:a16="http://schemas.microsoft.com/office/drawing/2014/main" xmlns="" val="20001"/>
                    </a:ext>
                  </a:extLst>
                </a:gridCol>
              </a:tblGrid>
              <a:tr h="500908">
                <a:tc>
                  <a:txBody>
                    <a:bodyPr/>
                    <a:lstStyle/>
                    <a:p>
                      <a:pPr marL="0" marR="0">
                        <a:lnSpc>
                          <a:spcPct val="115000"/>
                        </a:lnSpc>
                        <a:spcBef>
                          <a:spcPts val="0"/>
                        </a:spcBef>
                        <a:spcAft>
                          <a:spcPts val="0"/>
                        </a:spcAft>
                      </a:pPr>
                      <a:r>
                        <a:rPr lang="en-US" sz="1200" dirty="0"/>
                        <a:t>Function</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dirty="0"/>
                        <a:t>Action</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0"/>
                  </a:ext>
                </a:extLst>
              </a:tr>
              <a:tr h="505540">
                <a:tc>
                  <a:txBody>
                    <a:bodyPr/>
                    <a:lstStyle/>
                    <a:p>
                      <a:pPr marL="0" marR="0">
                        <a:lnSpc>
                          <a:spcPct val="115000"/>
                        </a:lnSpc>
                        <a:spcBef>
                          <a:spcPts val="0"/>
                        </a:spcBef>
                        <a:spcAft>
                          <a:spcPts val="0"/>
                        </a:spcAft>
                      </a:pPr>
                      <a:r>
                        <a:rPr lang="en-US" sz="1100"/>
                        <a:t>Track GPS location of the tree</a:t>
                      </a:r>
                      <a:endParaRPr lang="en-US" sz="1100">
                        <a:latin typeface="Calibri"/>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100" dirty="0"/>
                        <a:t>Will mark the coordinates of the tree and save to the database</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1"/>
                  </a:ext>
                </a:extLst>
              </a:tr>
              <a:tr h="765944">
                <a:tc>
                  <a:txBody>
                    <a:bodyPr/>
                    <a:lstStyle/>
                    <a:p>
                      <a:pPr marL="0" marR="0">
                        <a:lnSpc>
                          <a:spcPct val="115000"/>
                        </a:lnSpc>
                        <a:spcBef>
                          <a:spcPts val="0"/>
                        </a:spcBef>
                        <a:spcAft>
                          <a:spcPts val="0"/>
                        </a:spcAft>
                      </a:pPr>
                      <a:r>
                        <a:rPr lang="en-US" sz="1100" dirty="0"/>
                        <a:t>Photo uploading capabilities</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100" dirty="0"/>
                        <a:t>Will use phone's camera to make picture in the application interface with option to save in the database</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3"/>
                  </a:ext>
                </a:extLst>
              </a:tr>
              <a:tr h="505540">
                <a:tc>
                  <a:txBody>
                    <a:bodyPr/>
                    <a:lstStyle/>
                    <a:p>
                      <a:pPr marL="0" marR="0">
                        <a:lnSpc>
                          <a:spcPct val="115000"/>
                        </a:lnSpc>
                        <a:spcBef>
                          <a:spcPts val="0"/>
                        </a:spcBef>
                        <a:spcAft>
                          <a:spcPts val="0"/>
                        </a:spcAft>
                      </a:pPr>
                      <a:r>
                        <a:rPr lang="en-US" sz="1100" dirty="0"/>
                        <a:t>Identify hazards </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100" dirty="0"/>
                        <a:t>Will use preset data for usability and identifying a level of the hazard for future actions.</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4"/>
                  </a:ext>
                </a:extLst>
              </a:tr>
              <a:tr h="500908">
                <a:tc>
                  <a:txBody>
                    <a:bodyPr/>
                    <a:lstStyle/>
                    <a:p>
                      <a:pPr marL="0" marR="0">
                        <a:lnSpc>
                          <a:spcPct val="115000"/>
                        </a:lnSpc>
                        <a:spcBef>
                          <a:spcPts val="0"/>
                        </a:spcBef>
                        <a:spcAft>
                          <a:spcPts val="0"/>
                        </a:spcAft>
                      </a:pPr>
                      <a:r>
                        <a:rPr lang="en-US" sz="1100" dirty="0"/>
                        <a:t>Storing all tree related data in database</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100" dirty="0"/>
                        <a:t>All data will be saved in a database</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5"/>
                  </a:ext>
                </a:extLst>
              </a:tr>
              <a:tr h="500908">
                <a:tc>
                  <a:txBody>
                    <a:bodyPr/>
                    <a:lstStyle/>
                    <a:p>
                      <a:pPr marL="0" marR="0">
                        <a:lnSpc>
                          <a:spcPct val="115000"/>
                        </a:lnSpc>
                        <a:spcBef>
                          <a:spcPts val="0"/>
                        </a:spcBef>
                        <a:spcAft>
                          <a:spcPts val="0"/>
                        </a:spcAft>
                      </a:pPr>
                      <a:r>
                        <a:rPr lang="en-US" sz="1100" dirty="0"/>
                        <a:t>Login options (</a:t>
                      </a:r>
                      <a:r>
                        <a:rPr lang="en-US" sz="1100" dirty="0" smtClean="0"/>
                        <a:t>regular, </a:t>
                      </a:r>
                      <a:r>
                        <a:rPr lang="en-US" sz="1100" dirty="0"/>
                        <a:t>google+)</a:t>
                      </a:r>
                      <a:endParaRPr lang="en-US" sz="1100" dirty="0">
                        <a:latin typeface="Calibri"/>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100" dirty="0"/>
                        <a:t>Will allow to use the application</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4103309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6014" y="833015"/>
            <a:ext cx="6719020" cy="1071985"/>
          </a:xfrm>
        </p:spPr>
        <p:txBody>
          <a:bodyPr>
            <a:normAutofit/>
          </a:bodyPr>
          <a:lstStyle/>
          <a:p>
            <a:pPr algn="ctr"/>
            <a:r>
              <a:rPr lang="en-US" sz="2800" b="1" dirty="0" smtClean="0">
                <a:solidFill>
                  <a:schemeClr val="accent3">
                    <a:lumMod val="75000"/>
                  </a:schemeClr>
                </a:solidFill>
              </a:rPr>
              <a:t>Functionality at the final </a:t>
            </a:r>
            <a:r>
              <a:rPr lang="en-US" sz="2800" b="1" dirty="0" smtClean="0">
                <a:solidFill>
                  <a:schemeClr val="accent3">
                    <a:lumMod val="75000"/>
                  </a:schemeClr>
                </a:solidFill>
              </a:rPr>
              <a:t>phase and limitations according to the specification</a:t>
            </a:r>
            <a:endParaRPr lang="en-US" sz="2800" b="1" dirty="0">
              <a:solidFill>
                <a:schemeClr val="accent3">
                  <a:lumMod val="75000"/>
                </a:schemeClr>
              </a:solidFill>
            </a:endParaRPr>
          </a:p>
        </p:txBody>
      </p:sp>
      <p:graphicFrame>
        <p:nvGraphicFramePr>
          <p:cNvPr id="7" name="Content Placeholder 6"/>
          <p:cNvGraphicFramePr>
            <a:graphicFrameLocks noGrp="1"/>
          </p:cNvGraphicFramePr>
          <p:nvPr>
            <p:ph idx="1"/>
          </p:nvPr>
        </p:nvGraphicFramePr>
        <p:xfrm>
          <a:off x="1905000" y="2133600"/>
          <a:ext cx="6718300" cy="3508376"/>
        </p:xfrm>
        <a:graphic>
          <a:graphicData uri="http://schemas.openxmlformats.org/drawingml/2006/table">
            <a:tbl>
              <a:tblPr firstRow="1" bandRow="1">
                <a:tableStyleId>{F5AB1C69-6EDB-4FF4-983F-18BD219EF322}</a:tableStyleId>
              </a:tblPr>
              <a:tblGrid>
                <a:gridCol w="3359150"/>
                <a:gridCol w="3359150"/>
              </a:tblGrid>
              <a:tr h="438547">
                <a:tc>
                  <a:txBody>
                    <a:bodyPr/>
                    <a:lstStyle/>
                    <a:p>
                      <a:pPr marL="0" marR="0">
                        <a:lnSpc>
                          <a:spcPct val="115000"/>
                        </a:lnSpc>
                        <a:spcBef>
                          <a:spcPts val="0"/>
                        </a:spcBef>
                        <a:spcAft>
                          <a:spcPts val="0"/>
                        </a:spcAft>
                      </a:pPr>
                      <a:r>
                        <a:rPr lang="en-US" sz="1200" b="1" dirty="0">
                          <a:solidFill>
                            <a:srgbClr val="FFFFFF"/>
                          </a:solidFill>
                          <a:latin typeface="Cambria"/>
                          <a:ea typeface="Calibri"/>
                          <a:cs typeface="Times New Roman"/>
                        </a:rPr>
                        <a:t>Function</a:t>
                      </a:r>
                      <a:endParaRPr lang="en-US" sz="1200" dirty="0">
                        <a:latin typeface="Cambria"/>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1">
                          <a:solidFill>
                            <a:srgbClr val="FFFFFF"/>
                          </a:solidFill>
                          <a:latin typeface="Cambria"/>
                          <a:ea typeface="Calibri"/>
                          <a:cs typeface="Times New Roman"/>
                        </a:rPr>
                        <a:t>Implemented</a:t>
                      </a:r>
                      <a:endParaRPr lang="en-US" sz="1200">
                        <a:latin typeface="Cambria"/>
                        <a:ea typeface="Calibri"/>
                        <a:cs typeface="Times New Roman"/>
                      </a:endParaRP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Track GPS location of the tree</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Done</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Identifying type of the tree</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Not implemented </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Photo uploading capabilities</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Done</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Identify hazards </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Done</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Storing all tree related data in database</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Done</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Login options (regular, facebook, google+)</a:t>
                      </a:r>
                    </a:p>
                  </a:txBody>
                  <a:tcPr marL="68580" marR="68580" marT="0" marB="0"/>
                </a:tc>
                <a:tc>
                  <a:txBody>
                    <a:bodyPr/>
                    <a:lstStyle/>
                    <a:p>
                      <a:pPr marL="0" marR="0">
                        <a:lnSpc>
                          <a:spcPct val="115000"/>
                        </a:lnSpc>
                        <a:spcBef>
                          <a:spcPts val="0"/>
                        </a:spcBef>
                        <a:spcAft>
                          <a:spcPts val="1000"/>
                        </a:spcAft>
                      </a:pPr>
                      <a:r>
                        <a:rPr lang="en-US" sz="1200">
                          <a:latin typeface="Cambria"/>
                          <a:ea typeface="Calibri"/>
                          <a:cs typeface="Times New Roman"/>
                        </a:rPr>
                        <a:t>Done (regular, google)</a:t>
                      </a:r>
                    </a:p>
                  </a:txBody>
                  <a:tcPr marL="68580" marR="68580" marT="0" marB="0"/>
                </a:tc>
              </a:tr>
              <a:tr h="438547">
                <a:tc>
                  <a:txBody>
                    <a:bodyPr/>
                    <a:lstStyle/>
                    <a:p>
                      <a:pPr marL="0" marR="0">
                        <a:lnSpc>
                          <a:spcPct val="115000"/>
                        </a:lnSpc>
                        <a:spcBef>
                          <a:spcPts val="0"/>
                        </a:spcBef>
                        <a:spcAft>
                          <a:spcPts val="0"/>
                        </a:spcAft>
                      </a:pPr>
                      <a:r>
                        <a:rPr lang="en-US" sz="1200">
                          <a:latin typeface="Cambria"/>
                          <a:ea typeface="Calibri"/>
                          <a:cs typeface="Times New Roman"/>
                        </a:rPr>
                        <a:t>Administrator of the application</a:t>
                      </a:r>
                    </a:p>
                  </a:txBody>
                  <a:tcPr marL="68580" marR="68580" marT="0" marB="0"/>
                </a:tc>
                <a:tc>
                  <a:txBody>
                    <a:bodyPr/>
                    <a:lstStyle/>
                    <a:p>
                      <a:pPr marL="0" marR="0">
                        <a:lnSpc>
                          <a:spcPct val="115000"/>
                        </a:lnSpc>
                        <a:spcBef>
                          <a:spcPts val="0"/>
                        </a:spcBef>
                        <a:spcAft>
                          <a:spcPts val="1000"/>
                        </a:spcAft>
                      </a:pPr>
                      <a:r>
                        <a:rPr lang="en-US" sz="1200" dirty="0">
                          <a:latin typeface="Cambria"/>
                          <a:ea typeface="Calibri"/>
                          <a:cs typeface="Times New Roman"/>
                        </a:rPr>
                        <a:t>Not implemented</a:t>
                      </a:r>
                    </a:p>
                  </a:txBody>
                  <a:tcPr marL="68580" marR="68580" marT="0" marB="0"/>
                </a:tc>
              </a:tr>
            </a:tbl>
          </a:graphicData>
        </a:graphic>
      </p:graphicFrame>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8389930" cy="763526"/>
          </a:xfrm>
        </p:spPr>
        <p:txBody>
          <a:bodyPr>
            <a:normAutofit/>
          </a:bodyPr>
          <a:lstStyle/>
          <a:p>
            <a:r>
              <a:rPr lang="en-US" sz="3200" b="1" dirty="0" smtClean="0">
                <a:solidFill>
                  <a:schemeClr val="accent3">
                    <a:lumMod val="75000"/>
                  </a:schemeClr>
                </a:solidFill>
              </a:rPr>
              <a:t>  Target </a:t>
            </a:r>
            <a:r>
              <a:rPr lang="en-US" sz="3200" b="1" dirty="0" smtClean="0">
                <a:solidFill>
                  <a:schemeClr val="accent3">
                    <a:lumMod val="75000"/>
                  </a:schemeClr>
                </a:solidFill>
              </a:rPr>
              <a:t>Users </a:t>
            </a:r>
            <a:r>
              <a:rPr lang="en-US" sz="3200" b="1" dirty="0">
                <a:solidFill>
                  <a:schemeClr val="accent3">
                    <a:lumMod val="75000"/>
                  </a:schemeClr>
                </a:solidFill>
              </a:rPr>
              <a:t>and </a:t>
            </a:r>
            <a:r>
              <a:rPr lang="en-US" sz="3200" b="1" dirty="0" smtClean="0">
                <a:solidFill>
                  <a:schemeClr val="accent3">
                    <a:lumMod val="75000"/>
                  </a:schemeClr>
                </a:solidFill>
              </a:rPr>
              <a:t>Audience</a:t>
            </a:r>
            <a:endParaRPr lang="en-US" sz="3200" b="1" dirty="0">
              <a:solidFill>
                <a:schemeClr val="accent3">
                  <a:lumMod val="75000"/>
                </a:schemeClr>
              </a:solidFill>
            </a:endParaRPr>
          </a:p>
        </p:txBody>
      </p:sp>
      <p:sp>
        <p:nvSpPr>
          <p:cNvPr id="3" name="Content Placeholder 2"/>
          <p:cNvSpPr>
            <a:spLocks noGrp="1"/>
          </p:cNvSpPr>
          <p:nvPr>
            <p:ph idx="1"/>
          </p:nvPr>
        </p:nvSpPr>
        <p:spPr>
          <a:xfrm>
            <a:off x="907080" y="1901950"/>
            <a:ext cx="7329841" cy="4581149"/>
          </a:xfrm>
        </p:spPr>
        <p:txBody>
          <a:bodyPr/>
          <a:lstStyle/>
          <a:p>
            <a:pPr>
              <a:buNone/>
            </a:pPr>
            <a:r>
              <a:rPr lang="en-US" sz="1800" b="1" dirty="0" smtClean="0"/>
              <a:t>Initial Users</a:t>
            </a:r>
            <a:r>
              <a:rPr lang="en-US" sz="1800" dirty="0"/>
              <a:t>	</a:t>
            </a:r>
            <a:endParaRPr lang="en-US" sz="1800" dirty="0" smtClean="0"/>
          </a:p>
          <a:p>
            <a:pPr>
              <a:buNone/>
            </a:pPr>
            <a:r>
              <a:rPr lang="en-US" sz="1800" dirty="0" smtClean="0"/>
              <a:t>	Volunteers </a:t>
            </a:r>
            <a:r>
              <a:rPr lang="en-US" sz="1800" dirty="0"/>
              <a:t>from Sustainable Camden County Municipality, who are mapping trees, are the future users of the application. The Application will be created for the devices with Android platform</a:t>
            </a:r>
            <a:r>
              <a:rPr lang="en-US" sz="1800" dirty="0" smtClean="0"/>
              <a:t>.</a:t>
            </a:r>
          </a:p>
          <a:p>
            <a:pPr>
              <a:buNone/>
            </a:pPr>
            <a:r>
              <a:rPr lang="en-US" sz="1800" b="1" dirty="0" smtClean="0"/>
              <a:t>Perspective Users</a:t>
            </a:r>
          </a:p>
          <a:p>
            <a:pPr>
              <a:buFont typeface="Wingdings" pitchFamily="2" charset="2"/>
              <a:buChar char="ü"/>
            </a:pPr>
            <a:r>
              <a:rPr lang="en-US" sz="1800" dirty="0" smtClean="0"/>
              <a:t>Small </a:t>
            </a:r>
            <a:r>
              <a:rPr lang="en-US" sz="1800" dirty="0" smtClean="0"/>
              <a:t>town </a:t>
            </a:r>
            <a:r>
              <a:rPr lang="en-US" sz="1800" dirty="0" smtClean="0"/>
              <a:t>municipalities</a:t>
            </a:r>
          </a:p>
          <a:p>
            <a:pPr>
              <a:buFont typeface="Wingdings" pitchFamily="2" charset="2"/>
              <a:buChar char="ü"/>
            </a:pPr>
            <a:r>
              <a:rPr lang="en-US" sz="1800" dirty="0" smtClean="0"/>
              <a:t>Departments </a:t>
            </a:r>
            <a:r>
              <a:rPr lang="en-US" sz="1800" dirty="0" smtClean="0"/>
              <a:t>of parks and recreation (ex. New York City Department of Parks &amp; Recreation )</a:t>
            </a:r>
            <a:endParaRPr lang="en-US" sz="1800" dirty="0" smtClean="0"/>
          </a:p>
          <a:p>
            <a:pPr>
              <a:buFont typeface="Wingdings" pitchFamily="2" charset="2"/>
              <a:buChar char="ü"/>
            </a:pPr>
            <a:r>
              <a:rPr lang="en-US" sz="1800" dirty="0" smtClean="0"/>
              <a:t>Landscape </a:t>
            </a:r>
            <a:r>
              <a:rPr lang="en-US" sz="1800" dirty="0" smtClean="0"/>
              <a:t>companies and </a:t>
            </a:r>
            <a:r>
              <a:rPr lang="en-US" sz="1800" dirty="0" smtClean="0"/>
              <a:t>designers</a:t>
            </a:r>
          </a:p>
          <a:p>
            <a:pPr>
              <a:buFont typeface="Wingdings" pitchFamily="2" charset="2"/>
              <a:buChar char="ü"/>
            </a:pPr>
            <a:r>
              <a:rPr lang="en-US" sz="1800" dirty="0" smtClean="0"/>
              <a:t>Golf clubs</a:t>
            </a:r>
          </a:p>
          <a:p>
            <a:pPr>
              <a:buFont typeface="Wingdings" pitchFamily="2" charset="2"/>
              <a:buChar char="ü"/>
            </a:pPr>
            <a:r>
              <a:rPr lang="en-US" sz="1800" dirty="0" smtClean="0"/>
              <a:t>Medical </a:t>
            </a:r>
            <a:r>
              <a:rPr lang="en-US" sz="1800" dirty="0" smtClean="0"/>
              <a:t>centers and </a:t>
            </a:r>
            <a:r>
              <a:rPr lang="en-US" sz="1800" dirty="0" smtClean="0"/>
              <a:t>rehabilitations</a:t>
            </a:r>
          </a:p>
          <a:p>
            <a:pPr>
              <a:buFont typeface="Wingdings" pitchFamily="2" charset="2"/>
              <a:buChar char="ü"/>
            </a:pPr>
            <a:r>
              <a:rPr lang="en-US" sz="1800" dirty="0" smtClean="0"/>
              <a:t>Large </a:t>
            </a:r>
            <a:r>
              <a:rPr lang="en-US" sz="1800" dirty="0" smtClean="0"/>
              <a:t>estates to maintain landscape </a:t>
            </a:r>
            <a:endParaRPr lang="en-US" sz="1800" dirty="0" smtClean="0"/>
          </a:p>
          <a:p>
            <a:pPr>
              <a:buFont typeface="Wingdings" pitchFamily="2" charset="2"/>
              <a:buChar char="ü"/>
            </a:pPr>
            <a:r>
              <a:rPr lang="en-US" sz="1800" dirty="0" smtClean="0"/>
              <a:t>etc</a:t>
            </a:r>
            <a:r>
              <a:rPr lang="en-US" sz="1800" dirty="0" smtClean="0"/>
              <a:t>.</a:t>
            </a:r>
            <a:endParaRPr lang="en-US" sz="1800" b="1" dirty="0"/>
          </a:p>
          <a:p>
            <a:endParaRPr lang="en-US" dirty="0"/>
          </a:p>
        </p:txBody>
      </p:sp>
    </p:spTree>
    <p:extLst>
      <p:ext uri="{BB962C8B-B14F-4D97-AF65-F5344CB8AC3E}">
        <p14:creationId xmlns:p14="http://schemas.microsoft.com/office/powerpoint/2010/main" xmlns="" val="4103309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Workflow</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519846438"/>
              </p:ext>
            </p:extLst>
          </p:nvPr>
        </p:nvGraphicFramePr>
        <p:xfrm>
          <a:off x="4343400" y="1447800"/>
          <a:ext cx="1379537" cy="2468880"/>
        </p:xfrm>
        <a:graphic>
          <a:graphicData uri="http://schemas.openxmlformats.org/drawingml/2006/table">
            <a:tbl>
              <a:tblPr bandRow="1">
                <a:tableStyleId>{E8B1032C-EA38-4F05-BA0D-38AFFFC7BED3}</a:tableStyleId>
              </a:tblPr>
              <a:tblGrid>
                <a:gridCol w="1379537"/>
              </a:tblGrid>
              <a:tr h="0">
                <a:tc>
                  <a:txBody>
                    <a:bodyPr/>
                    <a:lstStyle/>
                    <a:p>
                      <a:r>
                        <a:rPr lang="en-US" dirty="0" smtClean="0">
                          <a:solidFill>
                            <a:schemeClr val="tx1"/>
                          </a:solidFill>
                        </a:rPr>
                        <a:t>New</a:t>
                      </a:r>
                      <a:r>
                        <a:rPr lang="en-US" baseline="0" dirty="0" smtClean="0">
                          <a:solidFill>
                            <a:schemeClr val="tx1"/>
                          </a:solidFill>
                        </a:rPr>
                        <a:t> Tree</a:t>
                      </a:r>
                      <a:r>
                        <a:rPr lang="en-US" dirty="0" smtClean="0">
                          <a:solidFill>
                            <a:schemeClr val="tx1"/>
                          </a:solidFill>
                        </a:rPr>
                        <a:t> </a:t>
                      </a:r>
                      <a:endParaRPr lang="en-US"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dirty="0" smtClean="0">
                          <a:solidFill>
                            <a:schemeClr val="tx1"/>
                          </a:solidFill>
                        </a:rPr>
                        <a:t>Tree</a:t>
                      </a:r>
                      <a:r>
                        <a:rPr lang="en-US" baseline="0" dirty="0" smtClean="0">
                          <a:solidFill>
                            <a:schemeClr val="tx1"/>
                          </a:solidFill>
                        </a:rPr>
                        <a:t> List in Area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US" dirty="0" smtClean="0">
                          <a:solidFill>
                            <a:schemeClr val="tx1"/>
                          </a:solidFill>
                        </a:rPr>
                        <a:t>Make photo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US" dirty="0" smtClean="0">
                          <a:solidFill>
                            <a:schemeClr val="tx1"/>
                          </a:solidFill>
                        </a:rPr>
                        <a:t>Map</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US" dirty="0" smtClean="0">
                          <a:solidFill>
                            <a:schemeClr val="tx1"/>
                          </a:solidFill>
                        </a:rPr>
                        <a:t>Log 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r>
                        <a:rPr lang="en-US" dirty="0" smtClean="0">
                          <a:solidFill>
                            <a:schemeClr val="tx1"/>
                          </a:solidFill>
                        </a:rPr>
                        <a:t>Exit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ounded Rectangle 3"/>
          <p:cNvSpPr/>
          <p:nvPr/>
        </p:nvSpPr>
        <p:spPr>
          <a:xfrm>
            <a:off x="563563" y="2095500"/>
            <a:ext cx="990600" cy="38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Login</a:t>
            </a:r>
            <a:endParaRPr lang="en-US" dirty="0"/>
          </a:p>
        </p:txBody>
      </p:sp>
      <p:sp>
        <p:nvSpPr>
          <p:cNvPr id="5" name="Rounded Rectangle 4"/>
          <p:cNvSpPr/>
          <p:nvPr/>
        </p:nvSpPr>
        <p:spPr>
          <a:xfrm>
            <a:off x="2438400" y="1981200"/>
            <a:ext cx="1371600" cy="609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Welcome Page</a:t>
            </a:r>
            <a:endParaRPr lang="en-US" dirty="0"/>
          </a:p>
        </p:txBody>
      </p:sp>
      <p:sp>
        <p:nvSpPr>
          <p:cNvPr id="10" name="Right Arrow 9"/>
          <p:cNvSpPr/>
          <p:nvPr/>
        </p:nvSpPr>
        <p:spPr>
          <a:xfrm>
            <a:off x="1554163" y="2263140"/>
            <a:ext cx="884237" cy="457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p:cNvSpPr/>
          <p:nvPr/>
        </p:nvSpPr>
        <p:spPr>
          <a:xfrm>
            <a:off x="3810000" y="2263140"/>
            <a:ext cx="533400" cy="457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1498017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Login </a:t>
            </a:r>
            <a:r>
              <a:rPr lang="en-US" dirty="0" smtClean="0"/>
              <a:t>Activity</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686792968"/>
              </p:ext>
            </p:extLst>
          </p:nvPr>
        </p:nvGraphicFramePr>
        <p:xfrm>
          <a:off x="762000" y="833015"/>
          <a:ext cx="7933034" cy="5633129"/>
        </p:xfrm>
        <a:graphic>
          <a:graphicData uri="http://schemas.openxmlformats.org/drawingml/2006/table">
            <a:tbl>
              <a:tblPr>
                <a:tableStyleId>{8EC20E35-A176-4012-BC5E-935CFFF8708E}</a:tableStyleId>
              </a:tblPr>
              <a:tblGrid>
                <a:gridCol w="3966517"/>
                <a:gridCol w="3966517"/>
              </a:tblGrid>
              <a:tr h="5633129">
                <a:tc>
                  <a:txBody>
                    <a:bodyPr/>
                    <a:lstStyle/>
                    <a:p>
                      <a:endParaRPr lang="en-US" b="1" dirty="0" smtClean="0"/>
                    </a:p>
                    <a:p>
                      <a:endParaRPr lang="en-US" b="1" dirty="0" smtClean="0"/>
                    </a:p>
                    <a:p>
                      <a:endParaRPr lang="en-US" b="1" dirty="0" smtClean="0"/>
                    </a:p>
                    <a:p>
                      <a:r>
                        <a:rPr lang="en-US" b="1" dirty="0" smtClean="0"/>
                        <a:t>User Can Login Using  2ways</a:t>
                      </a:r>
                    </a:p>
                    <a:p>
                      <a:r>
                        <a:rPr lang="en-US" dirty="0" smtClean="0"/>
                        <a:t>  </a:t>
                      </a:r>
                    </a:p>
                    <a:p>
                      <a:endParaRPr lang="en-US" dirty="0" smtClean="0"/>
                    </a:p>
                    <a:p>
                      <a:endParaRPr lang="en-US" dirty="0" smtClean="0"/>
                    </a:p>
                    <a:p>
                      <a:r>
                        <a:rPr lang="en-US" dirty="0" smtClean="0"/>
                        <a:t>  1. Regular</a:t>
                      </a:r>
                      <a:r>
                        <a:rPr lang="en-US" baseline="0" dirty="0" smtClean="0"/>
                        <a:t> Email id and Password.</a:t>
                      </a:r>
                    </a:p>
                    <a:p>
                      <a:r>
                        <a:rPr lang="en-US" baseline="0" dirty="0" smtClean="0"/>
                        <a:t>  2. User can use his /her existing google      id and password</a:t>
                      </a:r>
                    </a:p>
                    <a:p>
                      <a:endParaRPr lang="en-US" baseline="0" dirty="0" smtClean="0"/>
                    </a:p>
                    <a:p>
                      <a:r>
                        <a:rPr lang="en-US" baseline="0" dirty="0" smtClean="0"/>
                        <a:t>If user is not registered , he will go to Registration Activity</a:t>
                      </a:r>
                      <a:endParaRPr lang="en-US" dirty="0" smtClean="0"/>
                    </a:p>
                    <a:p>
                      <a:endParaRPr lang="en-US" dirty="0"/>
                    </a:p>
                  </a:txBody>
                  <a:tcPr>
                    <a:lnL>
                      <a:noFill/>
                    </a:lnL>
                    <a:lnR>
                      <a:noFill/>
                    </a:lnR>
                    <a:lnT w="25400" cmpd="sng">
                      <a:noFill/>
                    </a:lnT>
                    <a:lnB w="25400" cmpd="sng">
                      <a:noFill/>
                    </a:lnB>
                    <a:lnTlToBr w="12700" cmpd="sng">
                      <a:noFill/>
                      <a:prstDash val="solid"/>
                    </a:lnTlToBr>
                    <a:lnBlToTr w="12700" cmpd="sng">
                      <a:noFill/>
                      <a:prstDash val="solid"/>
                    </a:lnBlToTr>
                  </a:tcPr>
                </a:tc>
                <a:tc>
                  <a:txBody>
                    <a:bodyPr/>
                    <a:lstStyle/>
                    <a:p>
                      <a:endParaRPr lang="en-US" dirty="0"/>
                    </a:p>
                  </a:txBody>
                  <a:tcPr>
                    <a:lnL>
                      <a:noFill/>
                    </a:lnL>
                  </a:tcPr>
                </a:tc>
              </a:tr>
            </a:tbl>
          </a:graphicData>
        </a:graphic>
      </p:graphicFrame>
      <p:pic>
        <p:nvPicPr>
          <p:cNvPr id="7" name="Picture 6"/>
          <p:cNvPicPr>
            <a:picLocks noChangeAspect="1"/>
          </p:cNvPicPr>
          <p:nvPr/>
        </p:nvPicPr>
        <p:blipFill>
          <a:blip r:embed="rId2" cstate="print"/>
          <a:stretch>
            <a:fillRect/>
          </a:stretch>
        </p:blipFill>
        <p:spPr>
          <a:xfrm>
            <a:off x="4876800" y="1524000"/>
            <a:ext cx="2743200" cy="4373641"/>
          </a:xfrm>
          <a:prstGeom prst="rect">
            <a:avLst/>
          </a:prstGeom>
        </p:spPr>
      </p:pic>
    </p:spTree>
    <p:extLst>
      <p:ext uri="{BB962C8B-B14F-4D97-AF65-F5344CB8AC3E}">
        <p14:creationId xmlns:p14="http://schemas.microsoft.com/office/powerpoint/2010/main" xmlns="" val="1495673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Registration Activity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6422866"/>
              </p:ext>
            </p:extLst>
          </p:nvPr>
        </p:nvGraphicFramePr>
        <p:xfrm>
          <a:off x="449263" y="1138238"/>
          <a:ext cx="8245476" cy="5719762"/>
        </p:xfrm>
        <a:graphic>
          <a:graphicData uri="http://schemas.openxmlformats.org/drawingml/2006/table">
            <a:tbl>
              <a:tblPr bandRow="1">
                <a:tableStyleId>{7E9639D4-E3E2-4D34-9284-5A2195B3D0D7}</a:tableStyleId>
              </a:tblPr>
              <a:tblGrid>
                <a:gridCol w="3513137"/>
                <a:gridCol w="4732339"/>
              </a:tblGrid>
              <a:tr h="5719762">
                <a:tc>
                  <a:txBody>
                    <a:bodyPr/>
                    <a:lstStyle/>
                    <a:p>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dirty="0" smtClean="0"/>
                        <a:t>User can register,</a:t>
                      </a:r>
                      <a:r>
                        <a:rPr lang="en-US" baseline="0" dirty="0" smtClean="0"/>
                        <a:t> using email id and password .</a:t>
                      </a:r>
                    </a:p>
                    <a:p>
                      <a:r>
                        <a:rPr lang="en-US" baseline="0" dirty="0" smtClean="0"/>
                        <a:t>Once he entered email and password, he will able to login </a:t>
                      </a:r>
                      <a:r>
                        <a:rPr lang="en-US" baseline="0" dirty="0" err="1" smtClean="0"/>
                        <a:t>TreeLog</a:t>
                      </a:r>
                      <a:r>
                        <a:rPr lang="en-US" baseline="0" dirty="0" smtClean="0"/>
                        <a:t> app, using regular login email id.</a:t>
                      </a:r>
                      <a:endParaRPr lang="en-US" dirty="0"/>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pic>
        <p:nvPicPr>
          <p:cNvPr id="5" name="Picture 4"/>
          <p:cNvPicPr>
            <a:picLocks noChangeAspect="1"/>
          </p:cNvPicPr>
          <p:nvPr/>
        </p:nvPicPr>
        <p:blipFill>
          <a:blip r:embed="rId2"/>
          <a:stretch>
            <a:fillRect/>
          </a:stretch>
        </p:blipFill>
        <p:spPr>
          <a:xfrm>
            <a:off x="533400" y="990600"/>
            <a:ext cx="2432235" cy="4190007"/>
          </a:xfrm>
          <a:prstGeom prst="rect">
            <a:avLst/>
          </a:prstGeom>
        </p:spPr>
      </p:pic>
    </p:spTree>
    <p:extLst>
      <p:ext uri="{BB962C8B-B14F-4D97-AF65-F5344CB8AC3E}">
        <p14:creationId xmlns:p14="http://schemas.microsoft.com/office/powerpoint/2010/main" xmlns="" val="861431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Welcome Activity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41267052"/>
              </p:ext>
            </p:extLst>
          </p:nvPr>
        </p:nvGraphicFramePr>
        <p:xfrm>
          <a:off x="449263" y="1138238"/>
          <a:ext cx="8245476" cy="5414962"/>
        </p:xfrm>
        <a:graphic>
          <a:graphicData uri="http://schemas.openxmlformats.org/drawingml/2006/table">
            <a:tbl>
              <a:tblPr bandRow="1">
                <a:tableStyleId>{7E9639D4-E3E2-4D34-9284-5A2195B3D0D7}</a:tableStyleId>
              </a:tblPr>
              <a:tblGrid>
                <a:gridCol w="4122738"/>
                <a:gridCol w="4122738"/>
              </a:tblGrid>
              <a:tr h="5414962">
                <a:tc>
                  <a:txBody>
                    <a:bodyPr/>
                    <a:lstStyle/>
                    <a:p>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endParaRPr lang="en-US" dirty="0"/>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917669660"/>
              </p:ext>
            </p:extLst>
          </p:nvPr>
        </p:nvGraphicFramePr>
        <p:xfrm>
          <a:off x="448964" y="1397000"/>
          <a:ext cx="7780636" cy="4927600"/>
        </p:xfrm>
        <a:graphic>
          <a:graphicData uri="http://schemas.openxmlformats.org/drawingml/2006/table">
            <a:tbl>
              <a:tblPr bandRow="1">
                <a:tableStyleId>{7E9639D4-E3E2-4D34-9284-5A2195B3D0D7}</a:tableStyleId>
              </a:tblPr>
              <a:tblGrid>
                <a:gridCol w="3970636"/>
                <a:gridCol w="3810000"/>
              </a:tblGrid>
              <a:tr h="4927600">
                <a:tc>
                  <a:txBody>
                    <a:bodyPr/>
                    <a:lstStyle/>
                    <a:p>
                      <a:r>
                        <a:rPr lang="en-US" dirty="0" smtClean="0"/>
                        <a:t>Once</a:t>
                      </a:r>
                      <a:r>
                        <a:rPr lang="en-US" baseline="0" dirty="0" smtClean="0"/>
                        <a:t> User logged in he can see Welcome Screen</a:t>
                      </a:r>
                    </a:p>
                    <a:p>
                      <a:r>
                        <a:rPr lang="en-US" dirty="0" smtClean="0"/>
                        <a:t>There are menu available</a:t>
                      </a:r>
                      <a:r>
                        <a:rPr lang="en-US" baseline="0" dirty="0" smtClean="0"/>
                        <a:t> to do different activity related to Tree.</a:t>
                      </a:r>
                    </a:p>
                    <a:p>
                      <a:r>
                        <a:rPr lang="en-US" baseline="0" dirty="0" smtClean="0"/>
                        <a:t>1.New Tree</a:t>
                      </a:r>
                    </a:p>
                    <a:p>
                      <a:r>
                        <a:rPr lang="en-US" baseline="0" dirty="0" smtClean="0"/>
                        <a:t>2.Tree List in Area</a:t>
                      </a:r>
                    </a:p>
                    <a:p>
                      <a:r>
                        <a:rPr lang="en-US" baseline="0" dirty="0" smtClean="0"/>
                        <a:t>3.Make a photo</a:t>
                      </a:r>
                    </a:p>
                    <a:p>
                      <a:r>
                        <a:rPr lang="en-US" baseline="0" dirty="0" smtClean="0"/>
                        <a:t>4.Map</a:t>
                      </a:r>
                    </a:p>
                    <a:p>
                      <a:r>
                        <a:rPr lang="en-US" baseline="0" dirty="0" smtClean="0"/>
                        <a:t>5.Logout</a:t>
                      </a:r>
                    </a:p>
                    <a:p>
                      <a:r>
                        <a:rPr lang="en-US" baseline="0" dirty="0" smtClean="0"/>
                        <a:t>6. Exit</a:t>
                      </a:r>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endParaRPr lang="en-US" dirty="0"/>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pic>
        <p:nvPicPr>
          <p:cNvPr id="6" name="Picture 5"/>
          <p:cNvPicPr>
            <a:picLocks noChangeAspect="1"/>
          </p:cNvPicPr>
          <p:nvPr/>
        </p:nvPicPr>
        <p:blipFill>
          <a:blip r:embed="rId2"/>
          <a:stretch>
            <a:fillRect/>
          </a:stretch>
        </p:blipFill>
        <p:spPr>
          <a:xfrm>
            <a:off x="5029200" y="1397000"/>
            <a:ext cx="3308382" cy="5461000"/>
          </a:xfrm>
          <a:prstGeom prst="rect">
            <a:avLst/>
          </a:prstGeom>
        </p:spPr>
      </p:pic>
    </p:spTree>
    <p:extLst>
      <p:ext uri="{BB962C8B-B14F-4D97-AF65-F5344CB8AC3E}">
        <p14:creationId xmlns:p14="http://schemas.microsoft.com/office/powerpoint/2010/main" xmlns="" val="252847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Tree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531647464"/>
              </p:ext>
            </p:extLst>
          </p:nvPr>
        </p:nvGraphicFramePr>
        <p:xfrm>
          <a:off x="685800" y="1219200"/>
          <a:ext cx="8237537" cy="5852160"/>
        </p:xfrm>
        <a:graphic>
          <a:graphicData uri="http://schemas.openxmlformats.org/drawingml/2006/table">
            <a:tbl>
              <a:tblPr bandRow="1">
                <a:tableStyleId>{7E9639D4-E3E2-4D34-9284-5A2195B3D0D7}</a:tableStyleId>
              </a:tblPr>
              <a:tblGrid>
                <a:gridCol w="4122738"/>
                <a:gridCol w="4114799"/>
              </a:tblGrid>
              <a:tr h="5719762">
                <a:tc>
                  <a:txBody>
                    <a:bodyPr/>
                    <a:lstStyle/>
                    <a:p>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dirty="0" smtClean="0"/>
                        <a:t>User</a:t>
                      </a:r>
                      <a:r>
                        <a:rPr lang="en-US" baseline="0" dirty="0" smtClean="0"/>
                        <a:t> can create new tree in database using this New Tree.</a:t>
                      </a:r>
                    </a:p>
                    <a:p>
                      <a:r>
                        <a:rPr lang="en-US" baseline="0" dirty="0" smtClean="0"/>
                        <a:t>Locate button- Shows the geo coordination of tree which is nearby.</a:t>
                      </a:r>
                    </a:p>
                    <a:p>
                      <a:r>
                        <a:rPr lang="en-US" baseline="0" dirty="0" smtClean="0"/>
                        <a:t>Or user can add manually Latitude, longitude, Street of that tree.</a:t>
                      </a:r>
                    </a:p>
                    <a:p>
                      <a:r>
                        <a:rPr lang="en-US" baseline="0" dirty="0" smtClean="0"/>
                        <a:t>Property field - private or public property.</a:t>
                      </a:r>
                    </a:p>
                    <a:p>
                      <a:endParaRPr lang="en-US" baseline="0" dirty="0" smtClean="0"/>
                    </a:p>
                    <a:p>
                      <a:r>
                        <a:rPr lang="en-US" baseline="0" dirty="0" smtClean="0"/>
                        <a:t>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pPr algn="r"/>
                      <a:r>
                        <a:rPr lang="en-US" baseline="0" dirty="0" smtClean="0"/>
                        <a:t>Continue</a:t>
                      </a:r>
                      <a:r>
                        <a:rPr lang="mr-IN" baseline="0" dirty="0" smtClean="0"/>
                        <a:t>…</a:t>
                      </a:r>
                      <a:endParaRPr lang="en-US" baseline="0" dirty="0" smtClean="0"/>
                    </a:p>
                    <a:p>
                      <a:endParaRPr lang="en-US" dirty="0"/>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70956" y="1219200"/>
            <a:ext cx="3367644" cy="5638800"/>
          </a:xfrm>
          <a:prstGeom prst="rect">
            <a:avLst/>
          </a:prstGeom>
        </p:spPr>
      </p:pic>
    </p:spTree>
    <p:extLst>
      <p:ext uri="{BB962C8B-B14F-4D97-AF65-F5344CB8AC3E}">
        <p14:creationId xmlns:p14="http://schemas.microsoft.com/office/powerpoint/2010/main" xmlns="" val="1861703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Team Puma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81650533"/>
              </p:ext>
            </p:extLst>
          </p:nvPr>
        </p:nvGraphicFramePr>
        <p:xfrm>
          <a:off x="990600" y="1523999"/>
          <a:ext cx="6589713" cy="3934280"/>
        </p:xfrm>
        <a:graphic>
          <a:graphicData uri="http://schemas.openxmlformats.org/drawingml/2006/table">
            <a:tbl>
              <a:tblPr firstRow="1" firstCol="1" bandRow="1">
                <a:tableStyleId>{10A1B5D5-9B99-4C35-A422-299274C87663}</a:tableStyleId>
              </a:tblPr>
              <a:tblGrid>
                <a:gridCol w="2265888"/>
                <a:gridCol w="4323825"/>
              </a:tblGrid>
              <a:tr h="481637">
                <a:tc>
                  <a:txBody>
                    <a:bodyPr/>
                    <a:lstStyle/>
                    <a:p>
                      <a:pPr marL="0" marR="0" algn="ctr">
                        <a:lnSpc>
                          <a:spcPct val="115000"/>
                        </a:lnSpc>
                        <a:spcBef>
                          <a:spcPts val="0"/>
                        </a:spcBef>
                        <a:spcAft>
                          <a:spcPts val="1000"/>
                        </a:spcAft>
                      </a:pPr>
                      <a:r>
                        <a:rPr lang="en-US" sz="1200" dirty="0" err="1">
                          <a:effectLst/>
                        </a:rPr>
                        <a:t>Moaath</a:t>
                      </a:r>
                      <a:r>
                        <a:rPr lang="en-US" sz="1200" dirty="0">
                          <a:effectLst/>
                        </a:rPr>
                        <a:t> </a:t>
                      </a:r>
                      <a:r>
                        <a:rPr lang="en-US" sz="1200" dirty="0" err="1">
                          <a:effectLst/>
                        </a:rPr>
                        <a:t>Alrajab</a:t>
                      </a:r>
                      <a:endParaRPr lang="en-US" sz="1200" dirty="0">
                        <a:effectLst/>
                        <a:latin typeface="Cambria" charset="0"/>
                        <a:ea typeface="Calibri" charset="0"/>
                        <a:cs typeface="Times New Roman" charset="0"/>
                      </a:endParaRPr>
                    </a:p>
                  </a:txBody>
                  <a:tcPr marL="68580" marR="68580" marT="0" marB="0"/>
                </a:tc>
                <a:tc>
                  <a:txBody>
                    <a:bodyPr/>
                    <a:lstStyle/>
                    <a:p>
                      <a:pPr marL="0" marR="0" algn="ctr">
                        <a:lnSpc>
                          <a:spcPct val="115000"/>
                        </a:lnSpc>
                        <a:spcBef>
                          <a:spcPts val="0"/>
                        </a:spcBef>
                        <a:spcAft>
                          <a:spcPts val="1000"/>
                        </a:spcAft>
                      </a:pPr>
                      <a:r>
                        <a:rPr lang="en-US" sz="1200" dirty="0">
                          <a:effectLst/>
                        </a:rPr>
                        <a:t>Instructor</a:t>
                      </a:r>
                      <a:endParaRPr lang="en-US" sz="1200" dirty="0">
                        <a:effectLst/>
                        <a:latin typeface="Cambria" charset="0"/>
                        <a:ea typeface="Calibri" charset="0"/>
                        <a:cs typeface="Times New Roman" charset="0"/>
                      </a:endParaRPr>
                    </a:p>
                  </a:txBody>
                  <a:tcPr marL="68580" marR="68580" marT="0" marB="0"/>
                </a:tc>
              </a:tr>
              <a:tr h="481637">
                <a:tc gridSpan="2">
                  <a:txBody>
                    <a:bodyPr/>
                    <a:lstStyle/>
                    <a:p>
                      <a:pPr marL="0" marR="0" algn="ctr">
                        <a:lnSpc>
                          <a:spcPct val="115000"/>
                        </a:lnSpc>
                        <a:spcBef>
                          <a:spcPts val="0"/>
                        </a:spcBef>
                        <a:spcAft>
                          <a:spcPts val="1000"/>
                        </a:spcAft>
                      </a:pPr>
                      <a:r>
                        <a:rPr lang="en-US" sz="1200" dirty="0">
                          <a:effectLst/>
                        </a:rPr>
                        <a:t>Members of the PUMA </a:t>
                      </a:r>
                      <a:r>
                        <a:rPr lang="en-US" sz="1200" dirty="0" smtClean="0">
                          <a:effectLst/>
                        </a:rPr>
                        <a:t>team</a:t>
                      </a:r>
                    </a:p>
                    <a:p>
                      <a:pPr marL="0" marR="0" algn="ctr">
                        <a:lnSpc>
                          <a:spcPct val="115000"/>
                        </a:lnSpc>
                        <a:spcBef>
                          <a:spcPts val="0"/>
                        </a:spcBef>
                        <a:spcAft>
                          <a:spcPts val="1000"/>
                        </a:spcAft>
                      </a:pPr>
                      <a:r>
                        <a:rPr lang="en-US" sz="1200" dirty="0" smtClean="0">
                          <a:effectLst/>
                          <a:latin typeface="Cambria" charset="0"/>
                          <a:ea typeface="Calibri" charset="0"/>
                          <a:cs typeface="Times New Roman" charset="0"/>
                        </a:rPr>
                        <a:t>Alphabetical order of the team members by First name. Equal contribution.</a:t>
                      </a:r>
                      <a:endParaRPr lang="en-US" sz="1200" dirty="0">
                        <a:effectLst/>
                        <a:latin typeface="Cambria" charset="0"/>
                        <a:ea typeface="Calibri" charset="0"/>
                        <a:cs typeface="Times New Roman" charset="0"/>
                      </a:endParaRPr>
                    </a:p>
                  </a:txBody>
                  <a:tcPr marL="68580" marR="68580" marT="0" marB="0"/>
                </a:tc>
                <a:tc hMerge="1">
                  <a:txBody>
                    <a:bodyPr/>
                    <a:lstStyle/>
                    <a:p>
                      <a:endParaRPr lang="en-US"/>
                    </a:p>
                  </a:txBody>
                  <a:tcPr/>
                </a:tc>
              </a:tr>
              <a:tr h="996378">
                <a:tc>
                  <a:txBody>
                    <a:bodyPr/>
                    <a:lstStyle/>
                    <a:p>
                      <a:pPr marL="0" marR="0">
                        <a:lnSpc>
                          <a:spcPct val="115000"/>
                        </a:lnSpc>
                        <a:spcBef>
                          <a:spcPts val="0"/>
                        </a:spcBef>
                        <a:spcAft>
                          <a:spcPts val="1000"/>
                        </a:spcAft>
                      </a:pPr>
                      <a:r>
                        <a:rPr lang="en-US" sz="1200" dirty="0">
                          <a:effectLst/>
                        </a:rPr>
                        <a:t>Eliezer Epstein</a:t>
                      </a:r>
                      <a:endParaRPr lang="en-US" sz="1200" dirty="0">
                        <a:effectLst/>
                        <a:latin typeface="Cambria" charset="0"/>
                        <a:ea typeface="Calibri" charset="0"/>
                        <a:cs typeface="Times New Roman" charset="0"/>
                      </a:endParaRPr>
                    </a:p>
                  </a:txBody>
                  <a:tcPr marL="68580" marR="68580" marT="0" marB="0"/>
                </a:tc>
                <a:tc>
                  <a:txBody>
                    <a:bodyPr/>
                    <a:lstStyle/>
                    <a:p>
                      <a:pPr marL="0" marR="0">
                        <a:lnSpc>
                          <a:spcPct val="115000"/>
                        </a:lnSpc>
                        <a:spcBef>
                          <a:spcPts val="0"/>
                        </a:spcBef>
                        <a:spcAft>
                          <a:spcPts val="1000"/>
                        </a:spcAft>
                      </a:pPr>
                      <a:r>
                        <a:rPr lang="en-US" sz="1200" dirty="0">
                          <a:effectLst/>
                        </a:rPr>
                        <a:t>Classes and methods to work with Google Map and coordinates, related UI</a:t>
                      </a:r>
                      <a:endParaRPr lang="en-US" sz="1200" dirty="0">
                        <a:effectLst/>
                        <a:latin typeface="Cambria" charset="0"/>
                        <a:ea typeface="Calibri" charset="0"/>
                        <a:cs typeface="Times New Roman" charset="0"/>
                      </a:endParaRPr>
                    </a:p>
                  </a:txBody>
                  <a:tcPr marL="68580" marR="68580" marT="0" marB="0"/>
                </a:tc>
              </a:tr>
              <a:tr h="481637">
                <a:tc>
                  <a:txBody>
                    <a:bodyPr/>
                    <a:lstStyle/>
                    <a:p>
                      <a:pPr marL="0" marR="0">
                        <a:lnSpc>
                          <a:spcPct val="115000"/>
                        </a:lnSpc>
                        <a:spcBef>
                          <a:spcPts val="0"/>
                        </a:spcBef>
                        <a:spcAft>
                          <a:spcPts val="1000"/>
                        </a:spcAft>
                      </a:pPr>
                      <a:r>
                        <a:rPr lang="en-US" sz="1200" dirty="0">
                          <a:effectLst/>
                        </a:rPr>
                        <a:t>Elion </a:t>
                      </a:r>
                      <a:r>
                        <a:rPr lang="en-US" sz="1200" dirty="0" err="1">
                          <a:effectLst/>
                        </a:rPr>
                        <a:t>Limanaj</a:t>
                      </a:r>
                      <a:endParaRPr lang="en-US" sz="1200" dirty="0">
                        <a:effectLst/>
                        <a:latin typeface="Cambria" charset="0"/>
                        <a:ea typeface="Calibri" charset="0"/>
                        <a:cs typeface="Times New Roman" charset="0"/>
                      </a:endParaRPr>
                    </a:p>
                  </a:txBody>
                  <a:tcPr marL="68580" marR="68580" marT="0" marB="0"/>
                </a:tc>
                <a:tc>
                  <a:txBody>
                    <a:bodyPr/>
                    <a:lstStyle/>
                    <a:p>
                      <a:pPr marL="0" marR="0">
                        <a:lnSpc>
                          <a:spcPct val="115000"/>
                        </a:lnSpc>
                        <a:spcBef>
                          <a:spcPts val="0"/>
                        </a:spcBef>
                        <a:spcAft>
                          <a:spcPts val="1000"/>
                        </a:spcAft>
                      </a:pPr>
                      <a:r>
                        <a:rPr lang="en-US" sz="1200" dirty="0">
                          <a:effectLst/>
                        </a:rPr>
                        <a:t>DB DAO's, user Auth</a:t>
                      </a:r>
                      <a:r>
                        <a:rPr lang="en-US" sz="1200" dirty="0" smtClean="0">
                          <a:effectLst/>
                        </a:rPr>
                        <a:t>,  </a:t>
                      </a:r>
                      <a:r>
                        <a:rPr lang="en-US" sz="1200" dirty="0">
                          <a:effectLst/>
                        </a:rPr>
                        <a:t>Auth related UI, location detection</a:t>
                      </a:r>
                      <a:endParaRPr lang="en-US" sz="1200" dirty="0">
                        <a:effectLst/>
                        <a:latin typeface="Cambria" charset="0"/>
                        <a:ea typeface="Calibri" charset="0"/>
                        <a:cs typeface="Times New Roman" charset="0"/>
                      </a:endParaRPr>
                    </a:p>
                  </a:txBody>
                  <a:tcPr marL="68580" marR="68580" marT="0" marB="0"/>
                </a:tc>
              </a:tr>
              <a:tr h="481637">
                <a:tc>
                  <a:txBody>
                    <a:bodyPr/>
                    <a:lstStyle/>
                    <a:p>
                      <a:pPr marL="0" marR="0">
                        <a:lnSpc>
                          <a:spcPct val="115000"/>
                        </a:lnSpc>
                        <a:spcBef>
                          <a:spcPts val="0"/>
                        </a:spcBef>
                        <a:spcAft>
                          <a:spcPts val="1000"/>
                        </a:spcAft>
                      </a:pPr>
                      <a:r>
                        <a:rPr lang="en-US" sz="1200">
                          <a:effectLst/>
                        </a:rPr>
                        <a:t>Inga Gaidukova</a:t>
                      </a:r>
                      <a:endParaRPr lang="en-US" sz="1200">
                        <a:effectLst/>
                        <a:latin typeface="Cambria" charset="0"/>
                        <a:ea typeface="Calibri" charset="0"/>
                        <a:cs typeface="Times New Roman" charset="0"/>
                      </a:endParaRPr>
                    </a:p>
                  </a:txBody>
                  <a:tcPr marL="68580" marR="68580" marT="0" marB="0"/>
                </a:tc>
                <a:tc>
                  <a:txBody>
                    <a:bodyPr/>
                    <a:lstStyle/>
                    <a:p>
                      <a:pPr marL="0" marR="0">
                        <a:lnSpc>
                          <a:spcPct val="115000"/>
                        </a:lnSpc>
                        <a:spcBef>
                          <a:spcPts val="0"/>
                        </a:spcBef>
                        <a:spcAft>
                          <a:spcPts val="1000"/>
                        </a:spcAft>
                      </a:pPr>
                      <a:r>
                        <a:rPr lang="en-US" sz="1200" dirty="0">
                          <a:effectLst/>
                        </a:rPr>
                        <a:t>UI, classes and methods for UI to DB integration</a:t>
                      </a:r>
                      <a:endParaRPr lang="en-US" sz="1200" dirty="0">
                        <a:effectLst/>
                        <a:latin typeface="Cambria" charset="0"/>
                        <a:ea typeface="Calibri" charset="0"/>
                        <a:cs typeface="Times New Roman" charset="0"/>
                      </a:endParaRPr>
                    </a:p>
                  </a:txBody>
                  <a:tcPr marL="68580" marR="68580" marT="0" marB="0"/>
                </a:tc>
              </a:tr>
              <a:tr h="481637">
                <a:tc>
                  <a:txBody>
                    <a:bodyPr/>
                    <a:lstStyle/>
                    <a:p>
                      <a:pPr marL="0" marR="0">
                        <a:lnSpc>
                          <a:spcPct val="115000"/>
                        </a:lnSpc>
                        <a:spcBef>
                          <a:spcPts val="0"/>
                        </a:spcBef>
                        <a:spcAft>
                          <a:spcPts val="1000"/>
                        </a:spcAft>
                      </a:pPr>
                      <a:r>
                        <a:rPr lang="en-US" sz="1200">
                          <a:effectLst/>
                        </a:rPr>
                        <a:t>Supriya Karambe</a:t>
                      </a:r>
                      <a:endParaRPr lang="en-US" sz="1200">
                        <a:effectLst/>
                        <a:latin typeface="Cambria" charset="0"/>
                        <a:ea typeface="Calibri" charset="0"/>
                        <a:cs typeface="Times New Roman" charset="0"/>
                      </a:endParaRPr>
                    </a:p>
                  </a:txBody>
                  <a:tcPr marL="68580" marR="68580" marT="0" marB="0"/>
                </a:tc>
                <a:tc>
                  <a:txBody>
                    <a:bodyPr/>
                    <a:lstStyle/>
                    <a:p>
                      <a:pPr marL="0" marR="0">
                        <a:lnSpc>
                          <a:spcPct val="115000"/>
                        </a:lnSpc>
                        <a:spcBef>
                          <a:spcPts val="0"/>
                        </a:spcBef>
                        <a:spcAft>
                          <a:spcPts val="1000"/>
                        </a:spcAft>
                      </a:pPr>
                      <a:r>
                        <a:rPr lang="en-US" sz="1200" dirty="0">
                          <a:effectLst/>
                        </a:rPr>
                        <a:t>Classes and methods to work with Photos, related UI</a:t>
                      </a:r>
                      <a:endParaRPr lang="en-US" sz="1200" dirty="0">
                        <a:effectLst/>
                        <a:latin typeface="Cambria" charset="0"/>
                        <a:ea typeface="Calibri" charset="0"/>
                        <a:cs typeface="Times New Roman" charset="0"/>
                      </a:endParaRPr>
                    </a:p>
                  </a:txBody>
                  <a:tcPr marL="68580" marR="68580" marT="0" marB="0"/>
                </a:tc>
              </a:tr>
              <a:tr h="481637">
                <a:tc>
                  <a:txBody>
                    <a:bodyPr/>
                    <a:lstStyle/>
                    <a:p>
                      <a:pPr marL="0" marR="0">
                        <a:lnSpc>
                          <a:spcPct val="115000"/>
                        </a:lnSpc>
                        <a:spcBef>
                          <a:spcPts val="0"/>
                        </a:spcBef>
                        <a:spcAft>
                          <a:spcPts val="1000"/>
                        </a:spcAft>
                      </a:pPr>
                      <a:r>
                        <a:rPr lang="en-US" sz="1200">
                          <a:effectLst/>
                        </a:rPr>
                        <a:t>Zahid Aziz</a:t>
                      </a:r>
                      <a:endParaRPr lang="en-US" sz="1200">
                        <a:effectLst/>
                        <a:latin typeface="Cambria" charset="0"/>
                        <a:ea typeface="Calibri" charset="0"/>
                        <a:cs typeface="Times New Roman" charset="0"/>
                      </a:endParaRPr>
                    </a:p>
                  </a:txBody>
                  <a:tcPr marL="68580" marR="68580" marT="0" marB="0"/>
                </a:tc>
                <a:tc>
                  <a:txBody>
                    <a:bodyPr/>
                    <a:lstStyle/>
                    <a:p>
                      <a:pPr marL="0" marR="0">
                        <a:lnSpc>
                          <a:spcPct val="115000"/>
                        </a:lnSpc>
                        <a:spcBef>
                          <a:spcPts val="0"/>
                        </a:spcBef>
                        <a:spcAft>
                          <a:spcPts val="1000"/>
                        </a:spcAft>
                      </a:pPr>
                      <a:r>
                        <a:rPr lang="en-US" sz="1200" dirty="0">
                          <a:effectLst/>
                        </a:rPr>
                        <a:t>DB DAO's, user </a:t>
                      </a:r>
                      <a:r>
                        <a:rPr lang="en-US" sz="1200" dirty="0" err="1">
                          <a:effectLst/>
                        </a:rPr>
                        <a:t>Auth</a:t>
                      </a:r>
                      <a:r>
                        <a:rPr lang="en-US" sz="1200" dirty="0">
                          <a:effectLst/>
                        </a:rPr>
                        <a:t>, </a:t>
                      </a:r>
                      <a:r>
                        <a:rPr lang="en-US" sz="1200" dirty="0" err="1">
                          <a:effectLst/>
                        </a:rPr>
                        <a:t>Auth</a:t>
                      </a:r>
                      <a:r>
                        <a:rPr lang="en-US" sz="1200" dirty="0">
                          <a:effectLst/>
                        </a:rPr>
                        <a:t> related UI</a:t>
                      </a:r>
                      <a:endParaRPr lang="en-US" sz="1200" dirty="0">
                        <a:effectLst/>
                        <a:latin typeface="Cambria"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xmlns="" val="389288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983008925"/>
              </p:ext>
            </p:extLst>
          </p:nvPr>
        </p:nvGraphicFramePr>
        <p:xfrm>
          <a:off x="449263" y="1138238"/>
          <a:ext cx="8245476" cy="5567362"/>
        </p:xfrm>
        <a:graphic>
          <a:graphicData uri="http://schemas.openxmlformats.org/drawingml/2006/table">
            <a:tbl>
              <a:tblPr bandRow="1">
                <a:tableStyleId>{2D5ABB26-0587-4C30-8999-92F81FD0307C}</a:tableStyleId>
              </a:tblPr>
              <a:tblGrid>
                <a:gridCol w="4122738"/>
                <a:gridCol w="4122738"/>
              </a:tblGrid>
              <a:tr h="5567362">
                <a:tc>
                  <a:txBody>
                    <a:bodyPr/>
                    <a:lstStyle/>
                    <a:p>
                      <a:endParaRPr lang="en-US" dirty="0"/>
                    </a:p>
                  </a:txBody>
                  <a:tcPr>
                    <a:lnR>
                      <a:noFill/>
                    </a:lnR>
                  </a:tcPr>
                </a:tc>
                <a:tc>
                  <a:txBody>
                    <a:bodyPr/>
                    <a:lstStyle/>
                    <a:p>
                      <a:endParaRPr lang="en-US" dirty="0"/>
                    </a:p>
                  </a:txBody>
                  <a:tcPr>
                    <a:lnL>
                      <a:noFill/>
                    </a:lnL>
                    <a:lnR>
                      <a:noFill/>
                    </a:lnR>
                    <a:lnT>
                      <a:noFill/>
                    </a:lnT>
                    <a:lnB>
                      <a:noFill/>
                    </a:lnB>
                    <a:lnTlToBr w="12700" cmpd="sng">
                      <a:noFill/>
                      <a:prstDash val="solid"/>
                    </a:lnTlToBr>
                    <a:lnBlToTr w="12700" cmpd="sng">
                      <a:noFill/>
                      <a:prstDash val="solid"/>
                    </a:lnBlToTr>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xmlns="" val="716080481"/>
              </p:ext>
            </p:extLst>
          </p:nvPr>
        </p:nvGraphicFramePr>
        <p:xfrm>
          <a:off x="685800" y="1397000"/>
          <a:ext cx="7620000" cy="5003800"/>
        </p:xfrm>
        <a:graphic>
          <a:graphicData uri="http://schemas.openxmlformats.org/drawingml/2006/table">
            <a:tbl>
              <a:tblPr bandRow="1">
                <a:tableStyleId>{7E9639D4-E3E2-4D34-9284-5A2195B3D0D7}</a:tableStyleId>
              </a:tblPr>
              <a:tblGrid>
                <a:gridCol w="3810000"/>
                <a:gridCol w="3810000"/>
              </a:tblGrid>
              <a:tr h="5003800">
                <a:tc>
                  <a:txBody>
                    <a:bodyPr/>
                    <a:lstStyle/>
                    <a:p>
                      <a:r>
                        <a:rPr lang="en-US" dirty="0" smtClean="0"/>
                        <a:t>User can ad</a:t>
                      </a:r>
                      <a:r>
                        <a:rPr lang="en-US" baseline="0" dirty="0" smtClean="0"/>
                        <a:t>d Tree name.</a:t>
                      </a:r>
                    </a:p>
                    <a:p>
                      <a:r>
                        <a:rPr lang="en-US" baseline="0" dirty="0" smtClean="0"/>
                        <a:t>There are two option-</a:t>
                      </a:r>
                    </a:p>
                    <a:p>
                      <a:r>
                        <a:rPr lang="en-US" baseline="0" dirty="0" smtClean="0"/>
                        <a:t>1. User can proceed with information fetched form database.</a:t>
                      </a:r>
                    </a:p>
                    <a:p>
                      <a:r>
                        <a:rPr lang="en-US" baseline="0" dirty="0" smtClean="0"/>
                        <a:t>2.He can add add manually information of tree.</a:t>
                      </a:r>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endParaRPr lang="en-US" dirty="0"/>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bl>
          </a:graphicData>
        </a:graphic>
      </p:graphicFrame>
      <p:pic>
        <p:nvPicPr>
          <p:cNvPr id="3" name="Picture 2"/>
          <p:cNvPicPr>
            <a:picLocks noChangeAspect="1"/>
          </p:cNvPicPr>
          <p:nvPr/>
        </p:nvPicPr>
        <p:blipFill>
          <a:blip r:embed="rId2"/>
          <a:stretch>
            <a:fillRect/>
          </a:stretch>
        </p:blipFill>
        <p:spPr>
          <a:xfrm>
            <a:off x="4714110" y="1118446"/>
            <a:ext cx="3210690" cy="5587154"/>
          </a:xfrm>
          <a:prstGeom prst="rect">
            <a:avLst/>
          </a:prstGeom>
        </p:spPr>
      </p:pic>
    </p:spTree>
    <p:extLst>
      <p:ext uri="{BB962C8B-B14F-4D97-AF65-F5344CB8AC3E}">
        <p14:creationId xmlns:p14="http://schemas.microsoft.com/office/powerpoint/2010/main" xmlns="" val="1139330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TreeData</a:t>
            </a:r>
            <a:r>
              <a:rPr lang="en-US" dirty="0" smtClean="0"/>
              <a:t>(Draft)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914000773"/>
              </p:ext>
            </p:extLst>
          </p:nvPr>
        </p:nvGraphicFramePr>
        <p:xfrm>
          <a:off x="449263" y="1138238"/>
          <a:ext cx="8245476" cy="5414962"/>
        </p:xfrm>
        <a:graphic>
          <a:graphicData uri="http://schemas.openxmlformats.org/drawingml/2006/table">
            <a:tbl>
              <a:tblPr bandRow="1">
                <a:tableStyleId>{5940675A-B579-460E-94D1-54222C63F5DA}</a:tableStyleId>
              </a:tblPr>
              <a:tblGrid>
                <a:gridCol w="4122738"/>
                <a:gridCol w="4122738"/>
              </a:tblGrid>
              <a:tr h="5414962">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smtClean="0"/>
                        <a:t>Here we will add video ---</a:t>
                      </a:r>
                    </a:p>
                    <a:p>
                      <a:r>
                        <a:rPr lang="en-US" dirty="0" smtClean="0"/>
                        <a:t>As To save Tree data we are</a:t>
                      </a:r>
                      <a:r>
                        <a:rPr lang="en-US" baseline="0" dirty="0" smtClean="0"/>
                        <a:t> having 4-5 slides..</a:t>
                      </a:r>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pic>
        <p:nvPicPr>
          <p:cNvPr id="5" name="Picture 4"/>
          <p:cNvPicPr>
            <a:picLocks noChangeAspect="1"/>
          </p:cNvPicPr>
          <p:nvPr/>
        </p:nvPicPr>
        <p:blipFill>
          <a:blip r:embed="rId2"/>
          <a:stretch>
            <a:fillRect/>
          </a:stretch>
        </p:blipFill>
        <p:spPr>
          <a:xfrm>
            <a:off x="533401" y="949341"/>
            <a:ext cx="3276600" cy="5792756"/>
          </a:xfrm>
          <a:prstGeom prst="rect">
            <a:avLst/>
          </a:prstGeom>
        </p:spPr>
      </p:pic>
    </p:spTree>
    <p:extLst>
      <p:ext uri="{BB962C8B-B14F-4D97-AF65-F5344CB8AC3E}">
        <p14:creationId xmlns:p14="http://schemas.microsoft.com/office/powerpoint/2010/main" xmlns="" val="1210277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Tree List in Area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9008141"/>
              </p:ext>
            </p:extLst>
          </p:nvPr>
        </p:nvGraphicFramePr>
        <p:xfrm>
          <a:off x="449263" y="1138238"/>
          <a:ext cx="8245476" cy="5491162"/>
        </p:xfrm>
        <a:graphic>
          <a:graphicData uri="http://schemas.openxmlformats.org/drawingml/2006/table">
            <a:tbl>
              <a:tblPr bandRow="1">
                <a:tableStyleId>{5940675A-B579-460E-94D1-54222C63F5DA}</a:tableStyleId>
              </a:tblPr>
              <a:tblGrid>
                <a:gridCol w="4122738"/>
                <a:gridCol w="4122738"/>
              </a:tblGrid>
              <a:tr h="5491162">
                <a:tc>
                  <a:txBody>
                    <a:bodyPr/>
                    <a:lstStyle/>
                    <a:p>
                      <a:r>
                        <a:rPr lang="en-US" dirty="0" smtClean="0"/>
                        <a:t>Tree List in Area Menu displays</a:t>
                      </a:r>
                      <a:r>
                        <a:rPr lang="en-US" baseline="0" dirty="0" smtClean="0"/>
                        <a:t> all available trees in that particular area.</a:t>
                      </a:r>
                    </a:p>
                    <a:p>
                      <a:r>
                        <a:rPr lang="en-US" baseline="0" dirty="0" smtClean="0"/>
                        <a:t>User can click on any tree from list to get details of that tree.</a:t>
                      </a:r>
                      <a:endParaRPr 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4"/>
          <p:cNvPicPr>
            <a:picLocks noChangeAspect="1"/>
          </p:cNvPicPr>
          <p:nvPr/>
        </p:nvPicPr>
        <p:blipFill>
          <a:blip r:embed="rId2"/>
          <a:stretch>
            <a:fillRect/>
          </a:stretch>
        </p:blipFill>
        <p:spPr>
          <a:xfrm>
            <a:off x="5029200" y="1066800"/>
            <a:ext cx="3504088" cy="5410200"/>
          </a:xfrm>
          <a:prstGeom prst="rect">
            <a:avLst/>
          </a:prstGeom>
        </p:spPr>
      </p:pic>
    </p:spTree>
    <p:extLst>
      <p:ext uri="{BB962C8B-B14F-4D97-AF65-F5344CB8AC3E}">
        <p14:creationId xmlns:p14="http://schemas.microsoft.com/office/powerpoint/2010/main" xmlns="" val="986254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3">
                    <a:lumMod val="75000"/>
                  </a:schemeClr>
                </a:solidFill>
              </a:rPr>
              <a:t>Technologies Used</a:t>
            </a:r>
            <a:endParaRPr lang="en-US" b="1" dirty="0">
              <a:solidFill>
                <a:schemeClr val="accent3">
                  <a:lumMod val="75000"/>
                </a:schemeClr>
              </a:solidFill>
            </a:endParaRPr>
          </a:p>
        </p:txBody>
      </p:sp>
      <p:sp>
        <p:nvSpPr>
          <p:cNvPr id="3" name="Content Placeholder 2"/>
          <p:cNvSpPr>
            <a:spLocks noGrp="1"/>
          </p:cNvSpPr>
          <p:nvPr>
            <p:ph idx="1"/>
          </p:nvPr>
        </p:nvSpPr>
        <p:spPr/>
        <p:txBody>
          <a:bodyPr/>
          <a:lstStyle/>
          <a:p>
            <a:r>
              <a:rPr lang="en-US" dirty="0" smtClean="0"/>
              <a:t>Android </a:t>
            </a:r>
            <a:r>
              <a:rPr lang="en-US" dirty="0" smtClean="0"/>
              <a:t>Studio</a:t>
            </a:r>
          </a:p>
          <a:p>
            <a:r>
              <a:rPr lang="en-US" dirty="0" err="1" smtClean="0"/>
              <a:t>GithHub</a:t>
            </a:r>
            <a:endParaRPr lang="en-US" dirty="0" smtClean="0"/>
          </a:p>
          <a:p>
            <a:r>
              <a:rPr lang="en-US" dirty="0" smtClean="0"/>
              <a:t>Firebase Database</a:t>
            </a:r>
          </a:p>
          <a:p>
            <a:r>
              <a:rPr lang="en-US" dirty="0" smtClean="0"/>
              <a:t>Google Play </a:t>
            </a:r>
            <a:r>
              <a:rPr lang="en-US" dirty="0" smtClean="0"/>
              <a:t>Services (Google Location, Google Maps)</a:t>
            </a:r>
            <a:endParaRPr lang="en-US" dirty="0" smtClean="0"/>
          </a:p>
          <a:p>
            <a:endParaRPr lang="en-US" dirty="0" smtClean="0"/>
          </a:p>
          <a:p>
            <a:endParaRPr lang="en-US" dirty="0"/>
          </a:p>
        </p:txBody>
      </p:sp>
    </p:spTree>
    <p:extLst>
      <p:ext uri="{BB962C8B-B14F-4D97-AF65-F5344CB8AC3E}">
        <p14:creationId xmlns:p14="http://schemas.microsoft.com/office/powerpoint/2010/main" xmlns="" val="167439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3200" b="1" dirty="0" smtClean="0">
                <a:solidFill>
                  <a:schemeClr val="accent3">
                    <a:lumMod val="75000"/>
                  </a:schemeClr>
                </a:solidFill>
              </a:rPr>
              <a:t>Firebase Database</a:t>
            </a:r>
            <a:endParaRPr lang="en-US" sz="3200" b="1" dirty="0">
              <a:solidFill>
                <a:schemeClr val="accent3">
                  <a:lumMod val="75000"/>
                </a:schemeClr>
              </a:solidFill>
            </a:endParaRPr>
          </a:p>
        </p:txBody>
      </p:sp>
      <p:sp>
        <p:nvSpPr>
          <p:cNvPr id="6" name="Content Placeholder 5"/>
          <p:cNvSpPr>
            <a:spLocks noGrp="1"/>
          </p:cNvSpPr>
          <p:nvPr>
            <p:ph idx="1"/>
          </p:nvPr>
        </p:nvSpPr>
        <p:spPr>
          <a:xfrm>
            <a:off x="448965" y="1371600"/>
            <a:ext cx="8246069" cy="4114800"/>
          </a:xfrm>
        </p:spPr>
        <p:txBody>
          <a:bodyPr/>
          <a:lstStyle/>
          <a:p>
            <a:r>
              <a:rPr lang="en-US" dirty="0" smtClean="0"/>
              <a:t>Faced Problems</a:t>
            </a:r>
          </a:p>
          <a:p>
            <a:endParaRPr lang="en-US" dirty="0" smtClean="0"/>
          </a:p>
          <a:p>
            <a:endParaRPr lang="en-US" dirty="0" smtClean="0"/>
          </a:p>
          <a:p>
            <a:endParaRPr lang="en-US" dirty="0" smtClean="0"/>
          </a:p>
          <a:p>
            <a:r>
              <a:rPr lang="en-US" dirty="0" smtClean="0"/>
              <a:t>Lessons learned</a:t>
            </a:r>
            <a:endParaRPr lang="en-US"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3200" b="1" dirty="0" smtClean="0">
                <a:solidFill>
                  <a:schemeClr val="accent3">
                    <a:lumMod val="75000"/>
                  </a:schemeClr>
                </a:solidFill>
              </a:rPr>
              <a:t>Google Location</a:t>
            </a:r>
            <a:endParaRPr lang="en-US" sz="3200" b="1" dirty="0">
              <a:solidFill>
                <a:schemeClr val="accent3">
                  <a:lumMod val="75000"/>
                </a:schemeClr>
              </a:solidFill>
            </a:endParaRPr>
          </a:p>
        </p:txBody>
      </p:sp>
      <p:sp>
        <p:nvSpPr>
          <p:cNvPr id="6" name="Content Placeholder 5"/>
          <p:cNvSpPr>
            <a:spLocks noGrp="1"/>
          </p:cNvSpPr>
          <p:nvPr>
            <p:ph idx="1"/>
          </p:nvPr>
        </p:nvSpPr>
        <p:spPr>
          <a:xfrm>
            <a:off x="448965" y="1371600"/>
            <a:ext cx="8246069" cy="4114800"/>
          </a:xfrm>
        </p:spPr>
        <p:txBody>
          <a:bodyPr/>
          <a:lstStyle/>
          <a:p>
            <a:r>
              <a:rPr lang="en-US" dirty="0" smtClean="0"/>
              <a:t>Faced Problems</a:t>
            </a:r>
          </a:p>
          <a:p>
            <a:endParaRPr lang="en-US" dirty="0" smtClean="0"/>
          </a:p>
          <a:p>
            <a:endParaRPr lang="en-US" dirty="0" smtClean="0"/>
          </a:p>
          <a:p>
            <a:endParaRPr lang="en-US" dirty="0" smtClean="0"/>
          </a:p>
          <a:p>
            <a:r>
              <a:rPr lang="en-US" dirty="0" smtClean="0"/>
              <a:t>Lessons learned</a:t>
            </a:r>
            <a:endParaRPr lang="en-US"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3200" b="1" dirty="0" smtClean="0">
                <a:solidFill>
                  <a:schemeClr val="accent3">
                    <a:lumMod val="75000"/>
                  </a:schemeClr>
                </a:solidFill>
              </a:rPr>
              <a:t>Google Maps</a:t>
            </a:r>
            <a:endParaRPr lang="en-US" sz="3200" b="1" dirty="0">
              <a:solidFill>
                <a:schemeClr val="accent3">
                  <a:lumMod val="75000"/>
                </a:schemeClr>
              </a:solidFill>
            </a:endParaRPr>
          </a:p>
        </p:txBody>
      </p:sp>
      <p:sp>
        <p:nvSpPr>
          <p:cNvPr id="6" name="Content Placeholder 5"/>
          <p:cNvSpPr>
            <a:spLocks noGrp="1"/>
          </p:cNvSpPr>
          <p:nvPr>
            <p:ph idx="1"/>
          </p:nvPr>
        </p:nvSpPr>
        <p:spPr>
          <a:xfrm>
            <a:off x="448965" y="1371600"/>
            <a:ext cx="8246069" cy="4114800"/>
          </a:xfrm>
        </p:spPr>
        <p:txBody>
          <a:bodyPr/>
          <a:lstStyle/>
          <a:p>
            <a:r>
              <a:rPr lang="en-US" dirty="0" smtClean="0"/>
              <a:t>Faced Problems</a:t>
            </a:r>
          </a:p>
          <a:p>
            <a:endParaRPr lang="en-US" dirty="0" smtClean="0"/>
          </a:p>
          <a:p>
            <a:endParaRPr lang="en-US" dirty="0" smtClean="0"/>
          </a:p>
          <a:p>
            <a:endParaRPr lang="en-US" dirty="0" smtClean="0"/>
          </a:p>
          <a:p>
            <a:r>
              <a:rPr lang="en-US" dirty="0" smtClean="0"/>
              <a:t>Lessons learned</a:t>
            </a:r>
            <a:endParaRPr lang="en-US"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3200" b="1" dirty="0" err="1" smtClean="0">
                <a:solidFill>
                  <a:schemeClr val="accent3">
                    <a:lumMod val="75000"/>
                  </a:schemeClr>
                </a:solidFill>
              </a:rPr>
              <a:t>GitHub</a:t>
            </a:r>
            <a:endParaRPr lang="en-US" sz="3200" b="1" dirty="0">
              <a:solidFill>
                <a:schemeClr val="accent3">
                  <a:lumMod val="75000"/>
                </a:schemeClr>
              </a:solidFill>
            </a:endParaRPr>
          </a:p>
        </p:txBody>
      </p:sp>
      <p:pic>
        <p:nvPicPr>
          <p:cNvPr id="1027" name="Picture 3" descr="D:\Montclair U\Mobil Computing\extras\X9zNSkM - Imgur.gif"/>
          <p:cNvPicPr>
            <a:picLocks noGrp="1" noChangeAspect="1" noChangeArrowheads="1" noCrop="1"/>
          </p:cNvPicPr>
          <p:nvPr>
            <p:ph idx="1"/>
          </p:nvPr>
        </p:nvPicPr>
        <p:blipFill>
          <a:blip r:embed="rId2"/>
          <a:srcRect/>
          <a:stretch>
            <a:fillRect/>
          </a:stretch>
        </p:blipFill>
        <p:spPr bwMode="auto">
          <a:xfrm>
            <a:off x="1600200" y="1371600"/>
            <a:ext cx="5715000" cy="3657600"/>
          </a:xfrm>
          <a:prstGeom prst="rect">
            <a:avLst/>
          </a:prstGeom>
          <a:noFill/>
        </p:spPr>
      </p:pic>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2400" b="1" dirty="0" smtClean="0"/>
              <a:t>Short term perspectives</a:t>
            </a:r>
            <a:endParaRPr lang="en-US" sz="2400" dirty="0"/>
          </a:p>
        </p:txBody>
      </p:sp>
      <p:sp>
        <p:nvSpPr>
          <p:cNvPr id="6" name="Content Placeholder 5"/>
          <p:cNvSpPr>
            <a:spLocks noGrp="1"/>
          </p:cNvSpPr>
          <p:nvPr>
            <p:ph idx="1"/>
          </p:nvPr>
        </p:nvSpPr>
        <p:spPr>
          <a:xfrm>
            <a:off x="448965" y="1371600"/>
            <a:ext cx="8246069" cy="4114800"/>
          </a:xfrm>
        </p:spPr>
        <p:txBody>
          <a:bodyPr>
            <a:normAutofit fontScale="77500" lnSpcReduction="20000"/>
          </a:bodyPr>
          <a:lstStyle/>
          <a:p>
            <a:pPr lvl="0">
              <a:buFont typeface="Wingdings" pitchFamily="2" charset="2"/>
              <a:buChar char="ü"/>
            </a:pPr>
            <a:r>
              <a:rPr lang="en-US" dirty="0" smtClean="0"/>
              <a:t>User Interface improvement, such as integration with existed database of species in Northern America and step by step tree recognition by using this database. </a:t>
            </a:r>
          </a:p>
          <a:p>
            <a:pPr lvl="0">
              <a:buFont typeface="Wingdings" pitchFamily="2" charset="2"/>
              <a:buChar char="ü"/>
            </a:pPr>
            <a:r>
              <a:rPr lang="en-US" dirty="0" smtClean="0"/>
              <a:t>User Interface improvement by adding a tutorial how to use the application and glossary.</a:t>
            </a:r>
          </a:p>
          <a:p>
            <a:pPr lvl="0">
              <a:buFont typeface="Wingdings" pitchFamily="2" charset="2"/>
              <a:buChar char="ü"/>
            </a:pPr>
            <a:r>
              <a:rPr lang="en-US" dirty="0" smtClean="0"/>
              <a:t>Integration with binominal nomenclature  (formal system of naming species of living things by giving each a name composed of two parts, both of which use Latin grammatical forms)</a:t>
            </a:r>
          </a:p>
          <a:p>
            <a:pPr lvl="0">
              <a:buFont typeface="Wingdings" pitchFamily="2" charset="2"/>
              <a:buChar char="ü"/>
            </a:pPr>
            <a:r>
              <a:rPr lang="en-US" dirty="0" smtClean="0"/>
              <a:t>Classification of all types damages (biotic or </a:t>
            </a:r>
            <a:r>
              <a:rPr lang="en-US" dirty="0" err="1" smtClean="0"/>
              <a:t>abiotic</a:t>
            </a:r>
            <a:r>
              <a:rPr lang="en-US" dirty="0" smtClean="0"/>
              <a:t>) and creation different levels of awareness for treatment suggestions or immediate removal </a:t>
            </a:r>
          </a:p>
          <a:p>
            <a:pPr lvl="0">
              <a:buFont typeface="Wingdings" pitchFamily="2" charset="2"/>
              <a:buChar char="ü"/>
            </a:pPr>
            <a:r>
              <a:rPr lang="en-US" dirty="0" smtClean="0"/>
              <a:t>Export data to *.cvs file for client's needs analysis</a:t>
            </a:r>
          </a:p>
          <a:p>
            <a:pPr lvl="0">
              <a:buFont typeface="Wingdings" pitchFamily="2" charset="2"/>
              <a:buChar char="ü"/>
            </a:pPr>
            <a:r>
              <a:rPr lang="en-US" dirty="0" smtClean="0"/>
              <a:t>Build </a:t>
            </a:r>
            <a:r>
              <a:rPr lang="en-US" dirty="0" err="1" smtClean="0"/>
              <a:t>iOS</a:t>
            </a:r>
            <a:r>
              <a:rPr lang="en-US" dirty="0" smtClean="0"/>
              <a:t> version of </a:t>
            </a:r>
            <a:r>
              <a:rPr lang="en-US" dirty="0" err="1" smtClean="0"/>
              <a:t>TreeLOG</a:t>
            </a:r>
            <a:r>
              <a:rPr lang="en-US" dirty="0" smtClean="0"/>
              <a:t> application</a:t>
            </a:r>
            <a:endParaRPr lang="en-US"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2400" b="1" dirty="0" smtClean="0"/>
              <a:t>Long term perspectives</a:t>
            </a:r>
            <a:endParaRPr lang="en-US" sz="2400" dirty="0"/>
          </a:p>
        </p:txBody>
      </p:sp>
      <p:sp>
        <p:nvSpPr>
          <p:cNvPr id="6" name="Content Placeholder 5"/>
          <p:cNvSpPr>
            <a:spLocks noGrp="1"/>
          </p:cNvSpPr>
          <p:nvPr>
            <p:ph idx="1"/>
          </p:nvPr>
        </p:nvSpPr>
        <p:spPr>
          <a:xfrm>
            <a:off x="448965" y="1371600"/>
            <a:ext cx="8246069" cy="4114800"/>
          </a:xfrm>
        </p:spPr>
        <p:txBody>
          <a:bodyPr>
            <a:normAutofit lnSpcReduction="10000"/>
          </a:bodyPr>
          <a:lstStyle/>
          <a:p>
            <a:pPr lvl="0">
              <a:buFont typeface="Wingdings" pitchFamily="2" charset="2"/>
              <a:buChar char="ü"/>
            </a:pPr>
            <a:r>
              <a:rPr lang="en-US" sz="2000" dirty="0" smtClean="0"/>
              <a:t>Integration with Tree </a:t>
            </a:r>
            <a:r>
              <a:rPr lang="en-US" sz="2000" dirty="0" smtClean="0"/>
              <a:t>Planting </a:t>
            </a:r>
            <a:r>
              <a:rPr lang="en-US" sz="2000" dirty="0" smtClean="0"/>
              <a:t>Standards. </a:t>
            </a:r>
            <a:r>
              <a:rPr lang="en-US" sz="2000" dirty="0" smtClean="0"/>
              <a:t>This document includes Design requirements, Plan Pest Control requirements, Materials, Planting specification, Seasonal Maintenance. By integrating all the standards with different levels of awareness we will get full inventory with prioritized suggestions for trees maintenance.  </a:t>
            </a:r>
          </a:p>
          <a:p>
            <a:pPr lvl="0">
              <a:buFont typeface="Wingdings" pitchFamily="2" charset="2"/>
              <a:buChar char="ü"/>
            </a:pPr>
            <a:r>
              <a:rPr lang="en-US" sz="2000" dirty="0" smtClean="0"/>
              <a:t>Approximated costs or a particular contractor's cost of the different types of maintains could be added into the application.  Integration with obtained inventory with prioritized suggestions will improve budget management.</a:t>
            </a:r>
          </a:p>
          <a:p>
            <a:pPr lvl="0">
              <a:buFont typeface="Wingdings" pitchFamily="2" charset="2"/>
              <a:buChar char="ü"/>
            </a:pPr>
            <a:r>
              <a:rPr lang="en-US" sz="2000" dirty="0" smtClean="0"/>
              <a:t>Integration with existed </a:t>
            </a:r>
            <a:r>
              <a:rPr lang="en-US" sz="2000" dirty="0" smtClean="0"/>
              <a:t>client's </a:t>
            </a:r>
            <a:r>
              <a:rPr lang="en-US" sz="2000" dirty="0" smtClean="0"/>
              <a:t>database</a:t>
            </a:r>
            <a:r>
              <a:rPr lang="en-US" sz="2000" dirty="0" smtClean="0"/>
              <a:t>.</a:t>
            </a:r>
          </a:p>
          <a:p>
            <a:pPr lvl="0">
              <a:buFont typeface="Wingdings" pitchFamily="2" charset="2"/>
              <a:buChar char="ü"/>
            </a:pPr>
            <a:r>
              <a:rPr lang="en-US" sz="2000" dirty="0" smtClean="0"/>
              <a:t>More </a:t>
            </a:r>
            <a:r>
              <a:rPr lang="en-US" sz="2000" dirty="0" smtClean="0"/>
              <a:t>comprehensive User Interface using Image processing algorithms not only for species recognition but shape, sizes, distance in between trees, etc.</a:t>
            </a:r>
            <a:endParaRPr lang="en-US" sz="2000"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Competitive Solutions</a:t>
            </a:r>
            <a:endParaRPr lang="en-US" dirty="0"/>
          </a:p>
          <a:p>
            <a:r>
              <a:rPr lang="en-US" dirty="0" smtClean="0"/>
              <a:t> Approach to new Solution</a:t>
            </a:r>
          </a:p>
          <a:p>
            <a:r>
              <a:rPr lang="en-US" dirty="0" smtClean="0"/>
              <a:t>Application </a:t>
            </a:r>
            <a:r>
              <a:rPr lang="mr-IN" dirty="0" smtClean="0"/>
              <a:t>–</a:t>
            </a:r>
            <a:r>
              <a:rPr lang="en-US" dirty="0" smtClean="0"/>
              <a:t>Workflow</a:t>
            </a:r>
          </a:p>
          <a:p>
            <a:r>
              <a:rPr lang="en-US" dirty="0" smtClean="0"/>
              <a:t>Application </a:t>
            </a:r>
            <a:r>
              <a:rPr lang="mr-IN" dirty="0" smtClean="0"/>
              <a:t>–</a:t>
            </a:r>
            <a:r>
              <a:rPr lang="en-US" dirty="0" smtClean="0"/>
              <a:t> Activities in details</a:t>
            </a:r>
          </a:p>
          <a:p>
            <a:r>
              <a:rPr lang="en-US" dirty="0" smtClean="0"/>
              <a:t>Improvement in Application</a:t>
            </a:r>
          </a:p>
          <a:p>
            <a:r>
              <a:rPr lang="en-US" dirty="0" smtClean="0"/>
              <a:t>Limitations of Application</a:t>
            </a:r>
          </a:p>
          <a:p>
            <a:r>
              <a:rPr lang="en-US" dirty="0" smtClean="0"/>
              <a:t>Future Work</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xmlns="" val="9761055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2800" b="1" dirty="0" smtClean="0">
                <a:solidFill>
                  <a:srgbClr val="FF0000"/>
                </a:solidFill>
              </a:rPr>
              <a:t>DRAFT</a:t>
            </a:r>
            <a:r>
              <a:rPr lang="en-US" sz="2800" b="1" dirty="0" smtClean="0"/>
              <a:t> Why to promote?</a:t>
            </a:r>
            <a:endParaRPr lang="en-US" sz="2800" dirty="0"/>
          </a:p>
        </p:txBody>
      </p:sp>
      <p:sp>
        <p:nvSpPr>
          <p:cNvPr id="6" name="Content Placeholder 5"/>
          <p:cNvSpPr>
            <a:spLocks noGrp="1"/>
          </p:cNvSpPr>
          <p:nvPr>
            <p:ph idx="1"/>
          </p:nvPr>
        </p:nvSpPr>
        <p:spPr>
          <a:xfrm>
            <a:off x="448965" y="1371600"/>
            <a:ext cx="8246069" cy="4114800"/>
          </a:xfrm>
        </p:spPr>
        <p:txBody>
          <a:bodyPr>
            <a:normAutofit/>
          </a:bodyPr>
          <a:lstStyle/>
          <a:p>
            <a:pPr lvl="0">
              <a:buFont typeface="Wingdings" pitchFamily="2" charset="2"/>
              <a:buChar char="ü"/>
            </a:pPr>
            <a:r>
              <a:rPr lang="en-US" sz="2000" dirty="0" smtClean="0"/>
              <a:t>Users</a:t>
            </a:r>
          </a:p>
          <a:p>
            <a:pPr lvl="0">
              <a:buFont typeface="Wingdings" pitchFamily="2" charset="2"/>
              <a:buChar char="ü"/>
            </a:pPr>
            <a:r>
              <a:rPr lang="en-US" sz="2000" dirty="0" smtClean="0"/>
              <a:t>Demand</a:t>
            </a:r>
          </a:p>
          <a:p>
            <a:pPr lvl="0">
              <a:buFont typeface="Wingdings" pitchFamily="2" charset="2"/>
              <a:buChar char="ü"/>
            </a:pPr>
            <a:r>
              <a:rPr lang="en-US" sz="2000" dirty="0" smtClean="0"/>
              <a:t>Marketing plan</a:t>
            </a:r>
          </a:p>
          <a:p>
            <a:pPr lvl="0">
              <a:buFont typeface="Wingdings" pitchFamily="2" charset="2"/>
              <a:buChar char="ü"/>
            </a:pPr>
            <a:endParaRPr lang="en-US" sz="2000" dirty="0" smtClean="0"/>
          </a:p>
          <a:p>
            <a:pPr lvl="0">
              <a:buFont typeface="Wingdings" pitchFamily="2" charset="2"/>
              <a:buChar char="ü"/>
            </a:pPr>
            <a:r>
              <a:rPr lang="en-US" sz="2000" dirty="0" smtClean="0"/>
              <a:t>NUMBERS???</a:t>
            </a:r>
            <a:endParaRPr lang="en-US" sz="2000" dirty="0"/>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endParaRPr lang="en-US" sz="2400" b="1" dirty="0">
              <a:solidFill>
                <a:schemeClr val="accent3">
                  <a:lumMod val="75000"/>
                </a:schemeClr>
              </a:solidFill>
            </a:endParaRPr>
          </a:p>
        </p:txBody>
      </p:sp>
      <p:sp>
        <p:nvSpPr>
          <p:cNvPr id="6" name="Content Placeholder 5"/>
          <p:cNvSpPr>
            <a:spLocks noGrp="1"/>
          </p:cNvSpPr>
          <p:nvPr>
            <p:ph idx="1"/>
          </p:nvPr>
        </p:nvSpPr>
        <p:spPr>
          <a:xfrm>
            <a:off x="448965" y="1371600"/>
            <a:ext cx="8246069" cy="4114800"/>
          </a:xfrm>
        </p:spPr>
        <p:txBody>
          <a:bodyPr/>
          <a:lstStyle/>
          <a:p>
            <a:pPr algn="ctr">
              <a:buNone/>
            </a:pPr>
            <a:endParaRPr lang="en-US" b="1" dirty="0" smtClean="0">
              <a:solidFill>
                <a:schemeClr val="accent3">
                  <a:lumMod val="75000"/>
                </a:schemeClr>
              </a:solidFill>
            </a:endParaRPr>
          </a:p>
          <a:p>
            <a:pPr algn="ctr">
              <a:buNone/>
            </a:pPr>
            <a:endParaRPr lang="en-US" b="1" dirty="0" smtClean="0">
              <a:solidFill>
                <a:schemeClr val="accent3">
                  <a:lumMod val="75000"/>
                </a:schemeClr>
              </a:solidFill>
            </a:endParaRPr>
          </a:p>
          <a:p>
            <a:pPr algn="ctr">
              <a:buNone/>
            </a:pPr>
            <a:endParaRPr lang="en-US" b="1" dirty="0" smtClean="0">
              <a:solidFill>
                <a:schemeClr val="accent3">
                  <a:lumMod val="75000"/>
                </a:schemeClr>
              </a:solidFill>
            </a:endParaRPr>
          </a:p>
          <a:p>
            <a:pPr algn="ctr">
              <a:buNone/>
            </a:pPr>
            <a:r>
              <a:rPr lang="en-US" sz="4400" b="1" dirty="0" smtClean="0">
                <a:solidFill>
                  <a:schemeClr val="accent3">
                    <a:lumMod val="75000"/>
                  </a:schemeClr>
                </a:solidFill>
              </a:rPr>
              <a:t>THANK YOU!</a:t>
            </a:r>
            <a:endParaRPr lang="en-US" sz="4400" b="1" dirty="0">
              <a:solidFill>
                <a:schemeClr val="accent3">
                  <a:lumMod val="75000"/>
                </a:schemeClr>
              </a:solidFill>
            </a:endParaRPr>
          </a:p>
        </p:txBody>
      </p:sp>
    </p:spTree>
    <p:extLst>
      <p:ext uri="{BB962C8B-B14F-4D97-AF65-F5344CB8AC3E}">
        <p14:creationId xmlns:p14="http://schemas.microsoft.com/office/powerpoint/2010/main" xmlns="" val="683135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692206"/>
          </a:xfrm>
        </p:spPr>
        <p:txBody>
          <a:bodyPr>
            <a:noAutofit/>
          </a:bodyPr>
          <a:lstStyle/>
          <a:p>
            <a:r>
              <a:rPr lang="en-US" sz="2800" b="1" dirty="0" smtClean="0">
                <a:solidFill>
                  <a:schemeClr val="accent3">
                    <a:lumMod val="75000"/>
                  </a:schemeClr>
                </a:solidFill>
              </a:rPr>
              <a:t>Statement of the problem[1]</a:t>
            </a:r>
            <a:endParaRPr lang="en-US" sz="2800" b="1" dirty="0">
              <a:solidFill>
                <a:schemeClr val="accent3">
                  <a:lumMod val="75000"/>
                </a:schemeClr>
              </a:solidFill>
            </a:endParaRPr>
          </a:p>
        </p:txBody>
      </p:sp>
      <p:sp>
        <p:nvSpPr>
          <p:cNvPr id="3" name="Content Placeholder 2"/>
          <p:cNvSpPr>
            <a:spLocks noGrp="1"/>
          </p:cNvSpPr>
          <p:nvPr>
            <p:ph idx="1"/>
          </p:nvPr>
        </p:nvSpPr>
        <p:spPr>
          <a:xfrm>
            <a:off x="609600" y="1219200"/>
            <a:ext cx="8001000" cy="5263899"/>
          </a:xfrm>
        </p:spPr>
        <p:txBody>
          <a:bodyPr>
            <a:normAutofit/>
          </a:bodyPr>
          <a:lstStyle/>
          <a:p>
            <a:pPr>
              <a:buNone/>
            </a:pPr>
            <a:r>
              <a:rPr lang="en-US" sz="2000" b="1" u="sng" dirty="0" smtClean="0"/>
              <a:t>Part 1</a:t>
            </a:r>
          </a:p>
          <a:p>
            <a:pPr>
              <a:buNone/>
            </a:pPr>
            <a:r>
              <a:rPr lang="en-US" sz="2000" u="sng" dirty="0" smtClean="0"/>
              <a:t>Initial Municipal need. Submitter</a:t>
            </a:r>
            <a:r>
              <a:rPr lang="en-US" sz="2000" u="sng" dirty="0"/>
              <a:t>: </a:t>
            </a:r>
            <a:r>
              <a:rPr lang="en-US" sz="2000" b="1" u="sng" dirty="0" smtClean="0"/>
              <a:t>Camden city.</a:t>
            </a:r>
            <a:endParaRPr lang="en-US" sz="2000" b="1" u="sng" dirty="0"/>
          </a:p>
          <a:p>
            <a:pPr>
              <a:buNone/>
            </a:pPr>
            <a:r>
              <a:rPr lang="en-US" sz="2000" dirty="0" smtClean="0"/>
              <a:t>In </a:t>
            </a:r>
            <a:r>
              <a:rPr lang="en-US" sz="2000" dirty="0"/>
              <a:t>order to improve the quality of the City's street tree inventory, a </a:t>
            </a:r>
            <a:r>
              <a:rPr lang="en-US" sz="2000" dirty="0" smtClean="0"/>
              <a:t>more efficient </a:t>
            </a:r>
            <a:r>
              <a:rPr lang="en-US" sz="2000" dirty="0"/>
              <a:t>way to survey and get baseline data on street trees would better manage risk, the health and growth of its canopy. Crowd sourcing capabilities are also needed. Currently, volunteers carry physical spreadsheets to catalogue a street tree location, health, general size, type, potential hazards. Some of that info is then uploaded to a Google Map</a:t>
            </a:r>
            <a:r>
              <a:rPr lang="en-US" sz="2000" dirty="0" smtClean="0"/>
              <a:t>.</a:t>
            </a:r>
          </a:p>
          <a:p>
            <a:pPr>
              <a:buNone/>
            </a:pPr>
            <a:r>
              <a:rPr lang="en-US" sz="2000" dirty="0" smtClean="0"/>
              <a:t>The main purpose was to have the inventory of the trees is for getting grants that the city can use to replant certain areas and neighborhoods. The city should have a coverage of 20% with trees, but currently only have 8-9% coverage.</a:t>
            </a:r>
          </a:p>
          <a:p>
            <a:pPr>
              <a:buNone/>
            </a:pPr>
            <a:endParaRPr lang="en-US" sz="1600" dirty="0"/>
          </a:p>
        </p:txBody>
      </p:sp>
    </p:spTree>
    <p:extLst>
      <p:ext uri="{BB962C8B-B14F-4D97-AF65-F5344CB8AC3E}">
        <p14:creationId xmlns:p14="http://schemas.microsoft.com/office/powerpoint/2010/main" xmlns="" val="4103309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22195"/>
            <a:ext cx="7940659" cy="763526"/>
          </a:xfrm>
        </p:spPr>
        <p:txBody>
          <a:bodyPr>
            <a:normAutofit/>
          </a:bodyPr>
          <a:lstStyle/>
          <a:p>
            <a:r>
              <a:rPr lang="en-US" sz="2800" b="1" dirty="0" smtClean="0">
                <a:solidFill>
                  <a:schemeClr val="accent3">
                    <a:lumMod val="75000"/>
                  </a:schemeClr>
                </a:solidFill>
              </a:rPr>
              <a:t>Statement of the problem [2]</a:t>
            </a:r>
            <a:endParaRPr lang="en-US" sz="2800" b="1" dirty="0">
              <a:solidFill>
                <a:schemeClr val="accent3">
                  <a:lumMod val="75000"/>
                </a:schemeClr>
              </a:solidFill>
            </a:endParaRPr>
          </a:p>
        </p:txBody>
      </p:sp>
      <p:sp>
        <p:nvSpPr>
          <p:cNvPr id="3" name="Content Placeholder 2"/>
          <p:cNvSpPr>
            <a:spLocks noGrp="1"/>
          </p:cNvSpPr>
          <p:nvPr>
            <p:ph idx="1"/>
          </p:nvPr>
        </p:nvSpPr>
        <p:spPr>
          <a:xfrm>
            <a:off x="609600" y="1219200"/>
            <a:ext cx="8001000" cy="5263899"/>
          </a:xfrm>
        </p:spPr>
        <p:txBody>
          <a:bodyPr>
            <a:normAutofit/>
          </a:bodyPr>
          <a:lstStyle/>
          <a:p>
            <a:pPr>
              <a:buNone/>
            </a:pPr>
            <a:r>
              <a:rPr lang="en-US" sz="2000" b="1" u="sng" dirty="0" smtClean="0"/>
              <a:t>Part 2</a:t>
            </a:r>
          </a:p>
          <a:p>
            <a:pPr>
              <a:buNone/>
            </a:pPr>
            <a:r>
              <a:rPr lang="en-US" sz="2000" b="1" u="sng" dirty="0" smtClean="0"/>
              <a:t>Conducted </a:t>
            </a:r>
            <a:r>
              <a:rPr lang="en-US" sz="2000" b="1" u="sng" dirty="0" smtClean="0"/>
              <a:t>studies in the development process </a:t>
            </a:r>
            <a:r>
              <a:rPr lang="en-US" sz="2000" b="1" u="sng" dirty="0" smtClean="0"/>
              <a:t> </a:t>
            </a:r>
            <a:r>
              <a:rPr lang="en-US" sz="2000" dirty="0" smtClean="0"/>
              <a:t>have </a:t>
            </a:r>
            <a:r>
              <a:rPr lang="en-US" sz="2000" dirty="0" smtClean="0"/>
              <a:t>shown that tree inventory involves more use than helping one community and includes several different goals and directions. </a:t>
            </a:r>
            <a:endParaRPr lang="en-US" sz="2000" dirty="0" smtClean="0"/>
          </a:p>
          <a:p>
            <a:pPr>
              <a:buNone/>
            </a:pPr>
            <a:endParaRPr lang="en-US" sz="2000" dirty="0" smtClean="0"/>
          </a:p>
          <a:p>
            <a:r>
              <a:rPr lang="en-US" sz="1600" dirty="0" smtClean="0"/>
              <a:t>Specific problem inventory</a:t>
            </a:r>
          </a:p>
          <a:p>
            <a:r>
              <a:rPr lang="en-US" sz="1600" dirty="0" smtClean="0"/>
              <a:t>Partial inventory</a:t>
            </a:r>
          </a:p>
          <a:p>
            <a:r>
              <a:rPr lang="en-US" sz="1600" dirty="0" smtClean="0"/>
              <a:t>Complete inventory</a:t>
            </a:r>
          </a:p>
          <a:p>
            <a:r>
              <a:rPr lang="en-US" sz="1600" dirty="0" smtClean="0"/>
              <a:t>Cover type inventory</a:t>
            </a:r>
            <a:endParaRPr lang="en-US" sz="1600" dirty="0" smtClean="0"/>
          </a:p>
          <a:p>
            <a:pPr>
              <a:buNone/>
            </a:pPr>
            <a:endParaRPr lang="en-US" sz="1800" dirty="0" smtClean="0"/>
          </a:p>
          <a:p>
            <a:pPr>
              <a:buNone/>
            </a:pPr>
            <a:r>
              <a:rPr lang="en-US" sz="1800" dirty="0" smtClean="0"/>
              <a:t>A </a:t>
            </a:r>
            <a:r>
              <a:rPr lang="en-US" sz="1800" dirty="0" smtClean="0"/>
              <a:t>tree inventory may be conducted for many </a:t>
            </a:r>
            <a:r>
              <a:rPr lang="en-US" sz="1800" dirty="0" smtClean="0"/>
              <a:t>reasons:</a:t>
            </a:r>
          </a:p>
          <a:p>
            <a:pPr>
              <a:buNone/>
            </a:pPr>
            <a:endParaRPr lang="en-US" sz="1800" dirty="0" smtClean="0"/>
          </a:p>
          <a:p>
            <a:r>
              <a:rPr lang="en-US" sz="1600" dirty="0" smtClean="0"/>
              <a:t>urban </a:t>
            </a:r>
            <a:r>
              <a:rPr lang="en-US" sz="1600" dirty="0" smtClean="0"/>
              <a:t>forestry </a:t>
            </a:r>
            <a:r>
              <a:rPr lang="en-US" sz="1600" dirty="0" smtClean="0"/>
              <a:t>program</a:t>
            </a:r>
          </a:p>
          <a:p>
            <a:r>
              <a:rPr lang="en-US" sz="1600" dirty="0" smtClean="0"/>
              <a:t>t</a:t>
            </a:r>
            <a:r>
              <a:rPr lang="en-US" sz="1600" dirty="0" smtClean="0"/>
              <a:t>o prioritize </a:t>
            </a:r>
            <a:r>
              <a:rPr lang="en-US" sz="1600" dirty="0" smtClean="0"/>
              <a:t>tree maintenance </a:t>
            </a:r>
            <a:r>
              <a:rPr lang="en-US" sz="1600" dirty="0" smtClean="0"/>
              <a:t>needs</a:t>
            </a:r>
          </a:p>
          <a:p>
            <a:r>
              <a:rPr lang="en-US" sz="1600" dirty="0" smtClean="0"/>
              <a:t>to </a:t>
            </a:r>
            <a:r>
              <a:rPr lang="en-US" sz="1600" dirty="0" smtClean="0"/>
              <a:t>plan for the community's </a:t>
            </a:r>
            <a:r>
              <a:rPr lang="en-US" sz="1600" dirty="0" smtClean="0"/>
              <a:t>future</a:t>
            </a:r>
          </a:p>
          <a:p>
            <a:r>
              <a:rPr lang="en-US" sz="1600" dirty="0" smtClean="0"/>
              <a:t>to </a:t>
            </a:r>
            <a:r>
              <a:rPr lang="en-US" sz="1600" dirty="0" smtClean="0"/>
              <a:t>provide a basis for the implementation of a management </a:t>
            </a:r>
            <a:r>
              <a:rPr lang="en-US" sz="1600" dirty="0" smtClean="0"/>
              <a:t>plan</a:t>
            </a:r>
            <a:endParaRPr lang="en-US" sz="1600" dirty="0"/>
          </a:p>
        </p:txBody>
      </p:sp>
    </p:spTree>
    <p:extLst>
      <p:ext uri="{BB962C8B-B14F-4D97-AF65-F5344CB8AC3E}">
        <p14:creationId xmlns:p14="http://schemas.microsoft.com/office/powerpoint/2010/main" xmlns="" val="41033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6014" y="833015"/>
            <a:ext cx="6719020" cy="763525"/>
          </a:xfrm>
        </p:spPr>
        <p:txBody>
          <a:bodyPr>
            <a:noAutofit/>
          </a:bodyPr>
          <a:lstStyle/>
          <a:p>
            <a:r>
              <a:rPr lang="en-US" sz="2800" b="1" dirty="0" smtClean="0">
                <a:solidFill>
                  <a:schemeClr val="accent3">
                    <a:lumMod val="75000"/>
                  </a:schemeClr>
                </a:solidFill>
              </a:rPr>
              <a:t>Initial data for searching competitive applications</a:t>
            </a:r>
            <a:endParaRPr lang="en-US" sz="2800" b="1" dirty="0">
              <a:solidFill>
                <a:schemeClr val="accent3">
                  <a:lumMod val="75000"/>
                </a:schemeClr>
              </a:solidFill>
            </a:endParaRPr>
          </a:p>
        </p:txBody>
      </p:sp>
      <p:sp>
        <p:nvSpPr>
          <p:cNvPr id="5" name="Content Placeholder 4"/>
          <p:cNvSpPr>
            <a:spLocks noGrp="1"/>
          </p:cNvSpPr>
          <p:nvPr>
            <p:ph idx="1"/>
          </p:nvPr>
        </p:nvSpPr>
        <p:spPr>
          <a:xfrm>
            <a:off x="1976015" y="1749245"/>
            <a:ext cx="6719020" cy="4581149"/>
          </a:xfrm>
        </p:spPr>
        <p:txBody>
          <a:bodyPr>
            <a:normAutofit/>
          </a:bodyPr>
          <a:lstStyle/>
          <a:p>
            <a:pPr lvl="0"/>
            <a:r>
              <a:rPr lang="en-US" sz="1800" u="sng" dirty="0" smtClean="0"/>
              <a:t>Keywords</a:t>
            </a:r>
            <a:r>
              <a:rPr lang="en-US" sz="1800" dirty="0" smtClean="0"/>
              <a:t>: tree inventory, tree inventory app, tree hazard</a:t>
            </a:r>
          </a:p>
          <a:p>
            <a:pPr lvl="0"/>
            <a:r>
              <a:rPr lang="en-US" sz="1800" u="sng" dirty="0" smtClean="0"/>
              <a:t>Rating</a:t>
            </a:r>
            <a:r>
              <a:rPr lang="en-US" sz="1800" dirty="0" smtClean="0"/>
              <a:t>: all ratings</a:t>
            </a:r>
          </a:p>
          <a:p>
            <a:pPr lvl="0"/>
            <a:r>
              <a:rPr lang="en-US" sz="1800" u="sng" dirty="0" smtClean="0"/>
              <a:t>Price</a:t>
            </a:r>
            <a:r>
              <a:rPr lang="en-US" sz="1800" dirty="0" smtClean="0"/>
              <a:t>: paid </a:t>
            </a:r>
            <a:r>
              <a:rPr lang="en-US" sz="1800" dirty="0" smtClean="0"/>
              <a:t>and free</a:t>
            </a:r>
            <a:endParaRPr lang="en-US" sz="1800" dirty="0" smtClean="0"/>
          </a:p>
          <a:p>
            <a:pPr lvl="0"/>
            <a:r>
              <a:rPr lang="en-US" sz="1800" u="sng" dirty="0" smtClean="0"/>
              <a:t>Promotion</a:t>
            </a:r>
            <a:r>
              <a:rPr lang="en-US" sz="1800" dirty="0" smtClean="0"/>
              <a:t>: Pay-Per-Click campaign </a:t>
            </a:r>
            <a:r>
              <a:rPr lang="en-US" sz="1800" dirty="0" smtClean="0"/>
              <a:t>or </a:t>
            </a:r>
            <a:r>
              <a:rPr lang="en-US" sz="1800" dirty="0" smtClean="0"/>
              <a:t>General </a:t>
            </a:r>
            <a:r>
              <a:rPr lang="en-US" sz="1800" dirty="0" smtClean="0"/>
              <a:t>catalog</a:t>
            </a:r>
          </a:p>
          <a:p>
            <a:pPr lvl="0"/>
            <a:endParaRPr lang="en-US" sz="1800" dirty="0" smtClean="0"/>
          </a:p>
          <a:p>
            <a:pPr lvl="0">
              <a:buNone/>
            </a:pPr>
            <a:r>
              <a:rPr lang="en-US" sz="2400" b="1" dirty="0" smtClean="0"/>
              <a:t>Sources</a:t>
            </a:r>
          </a:p>
          <a:p>
            <a:pPr lvl="0"/>
            <a:r>
              <a:rPr lang="en-US" sz="1800" dirty="0" err="1" smtClean="0"/>
              <a:t>AppStore</a:t>
            </a:r>
            <a:endParaRPr lang="en-US" sz="1800" dirty="0" smtClean="0"/>
          </a:p>
          <a:p>
            <a:pPr lvl="0"/>
            <a:r>
              <a:rPr lang="en-US" sz="1800" dirty="0" smtClean="0"/>
              <a:t>Google Play</a:t>
            </a:r>
          </a:p>
          <a:p>
            <a:pPr lvl="0"/>
            <a:r>
              <a:rPr lang="en-US" sz="1800" dirty="0" smtClean="0"/>
              <a:t>Google Search results and </a:t>
            </a:r>
            <a:r>
              <a:rPr lang="en-US" sz="1800" dirty="0" err="1" smtClean="0"/>
              <a:t>AdWords</a:t>
            </a:r>
            <a:r>
              <a:rPr lang="en-US" sz="1800" dirty="0" smtClean="0"/>
              <a:t> </a:t>
            </a:r>
            <a:endParaRPr lang="en-US" sz="1800" dirty="0" smtClean="0"/>
          </a:p>
          <a:p>
            <a:pPr>
              <a:buNone/>
            </a:pPr>
            <a:endParaRPr lang="en-US" dirty="0"/>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6014" y="833015"/>
            <a:ext cx="6719020" cy="763525"/>
          </a:xfrm>
        </p:spPr>
        <p:txBody>
          <a:bodyPr>
            <a:normAutofit/>
          </a:bodyPr>
          <a:lstStyle/>
          <a:p>
            <a:r>
              <a:rPr lang="en-US" sz="2400" b="1" dirty="0" smtClean="0">
                <a:solidFill>
                  <a:schemeClr val="accent3">
                    <a:lumMod val="75000"/>
                  </a:schemeClr>
                </a:solidFill>
              </a:rPr>
              <a:t>Why particular keywords and Pay-Per-Click sources</a:t>
            </a:r>
            <a:endParaRPr lang="en-US" sz="2400" b="1" dirty="0">
              <a:solidFill>
                <a:schemeClr val="accent3">
                  <a:lumMod val="75000"/>
                </a:schemeClr>
              </a:solidFill>
            </a:endParaRPr>
          </a:p>
        </p:txBody>
      </p:sp>
      <p:sp>
        <p:nvSpPr>
          <p:cNvPr id="5" name="Content Placeholder 4"/>
          <p:cNvSpPr>
            <a:spLocks noGrp="1"/>
          </p:cNvSpPr>
          <p:nvPr>
            <p:ph idx="1"/>
          </p:nvPr>
        </p:nvSpPr>
        <p:spPr>
          <a:xfrm>
            <a:off x="1976015" y="1749245"/>
            <a:ext cx="6719020" cy="4581149"/>
          </a:xfrm>
        </p:spPr>
        <p:txBody>
          <a:bodyPr>
            <a:normAutofit/>
          </a:bodyPr>
          <a:lstStyle/>
          <a:p>
            <a:pPr>
              <a:buNone/>
            </a:pPr>
            <a:endParaRPr lang="en-US" dirty="0"/>
          </a:p>
        </p:txBody>
      </p:sp>
      <p:pic>
        <p:nvPicPr>
          <p:cNvPr id="6" name="Picture 5" descr="googlestats.jpg"/>
          <p:cNvPicPr/>
          <p:nvPr/>
        </p:nvPicPr>
        <p:blipFill>
          <a:blip r:embed="rId2"/>
          <a:stretch>
            <a:fillRect/>
          </a:stretch>
        </p:blipFill>
        <p:spPr>
          <a:xfrm>
            <a:off x="1447800" y="1524000"/>
            <a:ext cx="7467600" cy="4800600"/>
          </a:xfrm>
          <a:prstGeom prst="rect">
            <a:avLst/>
          </a:prstGeom>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3">
                    <a:lumMod val="75000"/>
                  </a:schemeClr>
                </a:solidFill>
              </a:rPr>
              <a:t>Competitive </a:t>
            </a:r>
            <a:r>
              <a:rPr lang="en-US" sz="2800" b="1" dirty="0" smtClean="0">
                <a:solidFill>
                  <a:schemeClr val="accent3">
                    <a:lumMod val="75000"/>
                  </a:schemeClr>
                </a:solidFill>
              </a:rPr>
              <a:t>Solution </a:t>
            </a:r>
            <a:r>
              <a:rPr lang="en-US" sz="2800" b="1" dirty="0" err="1" smtClean="0">
                <a:solidFill>
                  <a:schemeClr val="accent3">
                    <a:lumMod val="75000"/>
                  </a:schemeClr>
                </a:solidFill>
              </a:rPr>
              <a:t>AppStore</a:t>
            </a:r>
            <a:endParaRPr lang="en-US" sz="2800" b="1" dirty="0">
              <a:solidFill>
                <a:schemeClr val="accent3">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93972671"/>
              </p:ext>
            </p:extLst>
          </p:nvPr>
        </p:nvGraphicFramePr>
        <p:xfrm>
          <a:off x="449263" y="1138238"/>
          <a:ext cx="8245476" cy="5567362"/>
        </p:xfrm>
        <a:graphic>
          <a:graphicData uri="http://schemas.openxmlformats.org/drawingml/2006/table">
            <a:tbl>
              <a:tblPr bandRow="1">
                <a:tableStyleId>{2D5ABB26-0587-4C30-8999-92F81FD0307C}</a:tableStyleId>
              </a:tblPr>
              <a:tblGrid>
                <a:gridCol w="4122738"/>
                <a:gridCol w="4122738"/>
              </a:tblGrid>
              <a:tr h="2783681">
                <a:tc>
                  <a:txBody>
                    <a:bodyPr/>
                    <a:lstStyle/>
                    <a:p>
                      <a:endParaRPr lang="en-US" dirty="0"/>
                    </a:p>
                  </a:txBody>
                  <a:tcPr/>
                </a:tc>
                <a:tc>
                  <a:txBody>
                    <a:bodyPr/>
                    <a:lstStyle/>
                    <a:p>
                      <a:endParaRPr lang="en-US" dirty="0"/>
                    </a:p>
                  </a:txBody>
                  <a:tcPr>
                    <a:lnB>
                      <a:noFill/>
                    </a:lnB>
                  </a:tcPr>
                </a:tc>
              </a:tr>
              <a:tr h="2783681">
                <a:tc>
                  <a:txBody>
                    <a:bodyPr/>
                    <a:lstStyle/>
                    <a:p>
                      <a:endParaRPr lang="en-US" dirty="0"/>
                    </a:p>
                  </a:txBody>
                  <a:tcPr>
                    <a:lnR>
                      <a:noFill/>
                    </a:lnR>
                  </a:tcPr>
                </a:tc>
                <a:tc>
                  <a:txBody>
                    <a:bodyPr/>
                    <a:lstStyle/>
                    <a:p>
                      <a:endParaRPr lang="en-US" dirty="0"/>
                    </a:p>
                  </a:txBody>
                  <a:tcPr>
                    <a:lnL>
                      <a:noFill/>
                    </a:lnL>
                    <a:lnR>
                      <a:noFill/>
                    </a:lnR>
                    <a:lnT>
                      <a:noFill/>
                    </a:lnT>
                    <a:lnB>
                      <a:noFill/>
                    </a:lnB>
                    <a:lnTlToBr w="12700" cmpd="sng">
                      <a:noFill/>
                      <a:prstDash val="solid"/>
                    </a:lnTlToBr>
                    <a:lnBlToTr w="12700" cmpd="sng">
                      <a:noFill/>
                      <a:prstDash val="solid"/>
                    </a:lnBlToTr>
                  </a:tcPr>
                </a:tc>
              </a:tr>
            </a:tbl>
          </a:graphicData>
        </a:graphic>
      </p:graphicFrame>
      <p:pic>
        <p:nvPicPr>
          <p:cNvPr id="5" name="Picture 4" descr="TreeIDUSA.jpg"/>
          <p:cNvPicPr/>
          <p:nvPr/>
        </p:nvPicPr>
        <p:blipFill>
          <a:blip r:embed="rId2" cstate="print"/>
          <a:stretch>
            <a:fillRect/>
          </a:stretch>
        </p:blipFill>
        <p:spPr>
          <a:xfrm>
            <a:off x="609600" y="990601"/>
            <a:ext cx="2133600" cy="2438400"/>
          </a:xfrm>
          <a:prstGeom prst="rect">
            <a:avLst/>
          </a:prstGeom>
        </p:spPr>
      </p:pic>
      <p:pic>
        <p:nvPicPr>
          <p:cNvPr id="6" name="Picture 5" descr="ArborPlus.jpg"/>
          <p:cNvPicPr/>
          <p:nvPr/>
        </p:nvPicPr>
        <p:blipFill>
          <a:blip r:embed="rId3"/>
          <a:stretch>
            <a:fillRect/>
          </a:stretch>
        </p:blipFill>
        <p:spPr>
          <a:xfrm>
            <a:off x="4648200" y="990600"/>
            <a:ext cx="1981200" cy="2286000"/>
          </a:xfrm>
          <a:prstGeom prst="rect">
            <a:avLst/>
          </a:prstGeom>
        </p:spPr>
      </p:pic>
      <p:pic>
        <p:nvPicPr>
          <p:cNvPr id="7" name="Picture 6" descr="TreeRisk.jpg"/>
          <p:cNvPicPr/>
          <p:nvPr/>
        </p:nvPicPr>
        <p:blipFill>
          <a:blip r:embed="rId4"/>
          <a:stretch>
            <a:fillRect/>
          </a:stretch>
        </p:blipFill>
        <p:spPr>
          <a:xfrm>
            <a:off x="609600" y="3581400"/>
            <a:ext cx="2057400" cy="2590800"/>
          </a:xfrm>
          <a:prstGeom prst="rect">
            <a:avLst/>
          </a:prstGeom>
        </p:spPr>
      </p:pic>
      <p:pic>
        <p:nvPicPr>
          <p:cNvPr id="8" name="Picture 7" descr="msues.jpg"/>
          <p:cNvPicPr/>
          <p:nvPr/>
        </p:nvPicPr>
        <p:blipFill>
          <a:blip r:embed="rId5"/>
          <a:stretch>
            <a:fillRect/>
          </a:stretch>
        </p:blipFill>
        <p:spPr>
          <a:xfrm>
            <a:off x="4724400" y="3505200"/>
            <a:ext cx="2209800" cy="2743200"/>
          </a:xfrm>
          <a:prstGeom prst="rect">
            <a:avLst/>
          </a:prstGeom>
        </p:spPr>
      </p:pic>
      <p:sp>
        <p:nvSpPr>
          <p:cNvPr id="9" name="TextBox 8"/>
          <p:cNvSpPr txBox="1"/>
          <p:nvPr/>
        </p:nvSpPr>
        <p:spPr>
          <a:xfrm>
            <a:off x="2895600" y="1524000"/>
            <a:ext cx="1371599" cy="1384995"/>
          </a:xfrm>
          <a:prstGeom prst="rect">
            <a:avLst/>
          </a:prstGeom>
          <a:noFill/>
        </p:spPr>
        <p:txBody>
          <a:bodyPr wrap="square" rtlCol="0">
            <a:spAutoFit/>
          </a:bodyPr>
          <a:lstStyle/>
          <a:p>
            <a:pPr lvl="0">
              <a:buFont typeface="Wingdings" pitchFamily="2" charset="2"/>
              <a:buChar char="ü"/>
            </a:pPr>
            <a:r>
              <a:rPr lang="en-US" sz="1400" dirty="0" smtClean="0"/>
              <a:t>Tree recognition implemented by using step by step instructions</a:t>
            </a:r>
            <a:endParaRPr lang="en-US" sz="1400" dirty="0"/>
          </a:p>
        </p:txBody>
      </p:sp>
      <p:sp>
        <p:nvSpPr>
          <p:cNvPr id="10" name="TextBox 9"/>
          <p:cNvSpPr txBox="1"/>
          <p:nvPr/>
        </p:nvSpPr>
        <p:spPr>
          <a:xfrm>
            <a:off x="6858000" y="1371600"/>
            <a:ext cx="1828799" cy="1569660"/>
          </a:xfrm>
          <a:prstGeom prst="rect">
            <a:avLst/>
          </a:prstGeom>
          <a:noFill/>
        </p:spPr>
        <p:txBody>
          <a:bodyPr wrap="square" rtlCol="0">
            <a:spAutoFit/>
          </a:bodyPr>
          <a:lstStyle/>
          <a:p>
            <a:pPr lvl="0">
              <a:buFont typeface="Wingdings" pitchFamily="2" charset="2"/>
              <a:buChar char="ü"/>
            </a:pPr>
            <a:r>
              <a:rPr lang="en-US" sz="1200" dirty="0" smtClean="0"/>
              <a:t>Has treatment recommendation and future alerts</a:t>
            </a:r>
          </a:p>
          <a:p>
            <a:pPr lvl="0">
              <a:buFont typeface="Wingdings" pitchFamily="2" charset="2"/>
              <a:buChar char="ü"/>
            </a:pPr>
            <a:r>
              <a:rPr lang="en-US" sz="1200" dirty="0" smtClean="0"/>
              <a:t>Use cloud platform</a:t>
            </a:r>
          </a:p>
          <a:p>
            <a:pPr lvl="0">
              <a:buFont typeface="Wingdings" pitchFamily="2" charset="2"/>
              <a:buChar char="ü"/>
            </a:pPr>
            <a:r>
              <a:rPr lang="en-US" sz="1200" dirty="0" smtClean="0"/>
              <a:t>Saving battery features</a:t>
            </a:r>
          </a:p>
          <a:p>
            <a:pPr lvl="0">
              <a:buFont typeface="Wingdings" pitchFamily="2" charset="2"/>
              <a:buChar char="ü"/>
            </a:pPr>
            <a:r>
              <a:rPr lang="en-US" sz="1200" dirty="0" smtClean="0"/>
              <a:t>Well supported</a:t>
            </a:r>
          </a:p>
          <a:p>
            <a:pPr lvl="0">
              <a:buFont typeface="Wingdings" pitchFamily="2" charset="2"/>
              <a:buChar char="ü"/>
            </a:pPr>
            <a:r>
              <a:rPr lang="en-US" sz="1200" dirty="0" smtClean="0"/>
              <a:t>Has start tour</a:t>
            </a:r>
          </a:p>
          <a:p>
            <a:pPr>
              <a:buFont typeface="Wingdings" pitchFamily="2" charset="2"/>
              <a:buChar char="ü"/>
            </a:pPr>
            <a:r>
              <a:rPr lang="en-US" sz="1200" dirty="0" smtClean="0"/>
              <a:t>Uses GPS technology</a:t>
            </a:r>
            <a:endParaRPr lang="en-US" sz="1200" dirty="0"/>
          </a:p>
        </p:txBody>
      </p:sp>
      <p:sp>
        <p:nvSpPr>
          <p:cNvPr id="11" name="TextBox 10"/>
          <p:cNvSpPr txBox="1"/>
          <p:nvPr/>
        </p:nvSpPr>
        <p:spPr>
          <a:xfrm>
            <a:off x="2895600" y="3962400"/>
            <a:ext cx="1600200" cy="1754326"/>
          </a:xfrm>
          <a:prstGeom prst="rect">
            <a:avLst/>
          </a:prstGeom>
          <a:noFill/>
        </p:spPr>
        <p:txBody>
          <a:bodyPr wrap="square" rtlCol="0">
            <a:spAutoFit/>
          </a:bodyPr>
          <a:lstStyle/>
          <a:p>
            <a:pPr lvl="0">
              <a:buFont typeface="Wingdings" pitchFamily="2" charset="2"/>
              <a:buChar char="ü"/>
            </a:pPr>
            <a:r>
              <a:rPr lang="en-US" sz="1200" dirty="0" smtClean="0"/>
              <a:t>Connected to </a:t>
            </a:r>
            <a:r>
              <a:rPr lang="en-US" sz="1200" dirty="0" smtClean="0"/>
              <a:t>GIS</a:t>
            </a:r>
            <a:endParaRPr lang="en-US" sz="1200" dirty="0" smtClean="0"/>
          </a:p>
          <a:p>
            <a:pPr lvl="0">
              <a:buFont typeface="Wingdings" pitchFamily="2" charset="2"/>
              <a:buChar char="ü"/>
            </a:pPr>
            <a:r>
              <a:rPr lang="en-US" sz="1200" dirty="0" smtClean="0"/>
              <a:t>Can make exports to external files </a:t>
            </a:r>
          </a:p>
          <a:p>
            <a:pPr lvl="0">
              <a:buFont typeface="Wingdings" pitchFamily="2" charset="2"/>
              <a:buChar char="ü"/>
            </a:pPr>
            <a:r>
              <a:rPr lang="en-US" sz="1200" dirty="0" smtClean="0"/>
              <a:t>Related to </a:t>
            </a:r>
            <a:r>
              <a:rPr lang="en-US" sz="1200" dirty="0" smtClean="0"/>
              <a:t>inventory</a:t>
            </a:r>
          </a:p>
          <a:p>
            <a:pPr lvl="0">
              <a:buFont typeface="Wingdings" pitchFamily="2" charset="2"/>
              <a:buChar char="ü"/>
            </a:pPr>
            <a:r>
              <a:rPr lang="en-US" sz="1200" dirty="0" smtClean="0"/>
              <a:t>Probably not </a:t>
            </a:r>
            <a:r>
              <a:rPr lang="en-US" sz="1200" dirty="0" smtClean="0"/>
              <a:t>supported</a:t>
            </a:r>
          </a:p>
          <a:p>
            <a:pPr lvl="0">
              <a:buFont typeface="Wingdings" pitchFamily="2" charset="2"/>
              <a:buChar char="ü"/>
            </a:pPr>
            <a:r>
              <a:rPr lang="en-US" sz="1200" dirty="0" smtClean="0"/>
              <a:t>Questionable usability</a:t>
            </a:r>
          </a:p>
          <a:p>
            <a:pPr>
              <a:buFont typeface="Wingdings" pitchFamily="2" charset="2"/>
              <a:buChar char="ü"/>
            </a:pPr>
            <a:endParaRPr lang="en-US" sz="1200" dirty="0"/>
          </a:p>
        </p:txBody>
      </p:sp>
      <p:sp>
        <p:nvSpPr>
          <p:cNvPr id="12" name="TextBox 11"/>
          <p:cNvSpPr txBox="1"/>
          <p:nvPr/>
        </p:nvSpPr>
        <p:spPr>
          <a:xfrm>
            <a:off x="7010401" y="3810000"/>
            <a:ext cx="1828799" cy="2862322"/>
          </a:xfrm>
          <a:prstGeom prst="rect">
            <a:avLst/>
          </a:prstGeom>
          <a:noFill/>
        </p:spPr>
        <p:txBody>
          <a:bodyPr wrap="square" rtlCol="0">
            <a:spAutoFit/>
          </a:bodyPr>
          <a:lstStyle/>
          <a:p>
            <a:pPr lvl="0">
              <a:buFont typeface="Wingdings" pitchFamily="2" charset="2"/>
              <a:buChar char="ü"/>
            </a:pPr>
            <a:r>
              <a:rPr lang="en-US" sz="1200" dirty="0" smtClean="0"/>
              <a:t>Easy start to use</a:t>
            </a:r>
          </a:p>
          <a:p>
            <a:pPr lvl="0">
              <a:buFont typeface="Wingdings" pitchFamily="2" charset="2"/>
              <a:buChar char="ü"/>
            </a:pPr>
            <a:r>
              <a:rPr lang="en-US" sz="1200" dirty="0" smtClean="0"/>
              <a:t>Integrates several established standards, such as UFORE codes (tree species list), etc</a:t>
            </a:r>
          </a:p>
          <a:p>
            <a:pPr lvl="0">
              <a:buFont typeface="Wingdings" pitchFamily="2" charset="2"/>
              <a:buChar char="ü"/>
            </a:pPr>
            <a:r>
              <a:rPr lang="en-US" sz="1200" dirty="0" smtClean="0"/>
              <a:t>Export to CVS </a:t>
            </a:r>
            <a:endParaRPr lang="en-US" sz="1200" dirty="0" smtClean="0"/>
          </a:p>
          <a:p>
            <a:pPr lvl="0">
              <a:buFont typeface="Wingdings" pitchFamily="2" charset="2"/>
              <a:buChar char="ü"/>
            </a:pPr>
            <a:r>
              <a:rPr lang="en-US" sz="1200" dirty="0" smtClean="0"/>
              <a:t>For knowledgeable </a:t>
            </a:r>
            <a:r>
              <a:rPr lang="en-US" sz="1200" dirty="0" smtClean="0"/>
              <a:t>users</a:t>
            </a:r>
            <a:endParaRPr lang="en-US" sz="1200" dirty="0" smtClean="0"/>
          </a:p>
          <a:p>
            <a:pPr lvl="0">
              <a:buFont typeface="Wingdings" pitchFamily="2" charset="2"/>
              <a:buChar char="ü"/>
            </a:pPr>
            <a:r>
              <a:rPr lang="en-US" sz="1200" dirty="0" smtClean="0"/>
              <a:t>Doesn't decode the street address</a:t>
            </a:r>
          </a:p>
          <a:p>
            <a:pPr>
              <a:buFont typeface="Wingdings" pitchFamily="2" charset="2"/>
              <a:buChar char="ü"/>
            </a:pPr>
            <a:r>
              <a:rPr lang="en-US" sz="1200" dirty="0" smtClean="0"/>
              <a:t>Based on plot definition, not tree description, which can lead to not including street trees</a:t>
            </a:r>
          </a:p>
          <a:p>
            <a:pPr>
              <a:buFont typeface="Wingdings" pitchFamily="2" charset="2"/>
              <a:buChar char="ü"/>
            </a:pPr>
            <a:endParaRPr lang="en-US" sz="1200" dirty="0"/>
          </a:p>
        </p:txBody>
      </p:sp>
    </p:spTree>
    <p:extLst>
      <p:ext uri="{BB962C8B-B14F-4D97-AF65-F5344CB8AC3E}">
        <p14:creationId xmlns:p14="http://schemas.microsoft.com/office/powerpoint/2010/main" xmlns="" val="1853671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chemeClr val="accent3">
                    <a:lumMod val="75000"/>
                  </a:schemeClr>
                </a:solidFill>
              </a:rPr>
              <a:t>Competitive </a:t>
            </a:r>
            <a:r>
              <a:rPr lang="en-US" sz="2800" b="1" dirty="0" smtClean="0">
                <a:solidFill>
                  <a:schemeClr val="accent3">
                    <a:lumMod val="75000"/>
                  </a:schemeClr>
                </a:solidFill>
              </a:rPr>
              <a:t>Solution Google Play</a:t>
            </a:r>
            <a:endParaRPr lang="en-US" sz="2800" b="1" dirty="0">
              <a:solidFill>
                <a:schemeClr val="accent3">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93972671"/>
              </p:ext>
            </p:extLst>
          </p:nvPr>
        </p:nvGraphicFramePr>
        <p:xfrm>
          <a:off x="449263" y="914400"/>
          <a:ext cx="8245476" cy="5791200"/>
        </p:xfrm>
        <a:graphic>
          <a:graphicData uri="http://schemas.openxmlformats.org/drawingml/2006/table">
            <a:tbl>
              <a:tblPr bandRow="1">
                <a:tableStyleId>{2D5ABB26-0587-4C30-8999-92F81FD0307C}</a:tableStyleId>
              </a:tblPr>
              <a:tblGrid>
                <a:gridCol w="4122738"/>
                <a:gridCol w="4122738"/>
              </a:tblGrid>
              <a:tr h="2895600">
                <a:tc>
                  <a:txBody>
                    <a:bodyPr/>
                    <a:lstStyle/>
                    <a:p>
                      <a:endParaRPr lang="en-US" dirty="0"/>
                    </a:p>
                  </a:txBody>
                  <a:tcPr/>
                </a:tc>
                <a:tc>
                  <a:txBody>
                    <a:bodyPr/>
                    <a:lstStyle/>
                    <a:p>
                      <a:endParaRPr lang="en-US" dirty="0"/>
                    </a:p>
                  </a:txBody>
                  <a:tcPr>
                    <a:lnB>
                      <a:noFill/>
                    </a:lnB>
                  </a:tcPr>
                </a:tc>
              </a:tr>
              <a:tr h="2895600">
                <a:tc>
                  <a:txBody>
                    <a:bodyPr/>
                    <a:lstStyle/>
                    <a:p>
                      <a:endParaRPr lang="en-US" dirty="0"/>
                    </a:p>
                  </a:txBody>
                  <a:tcPr>
                    <a:lnR>
                      <a:noFill/>
                    </a:lnR>
                  </a:tcPr>
                </a:tc>
                <a:tc>
                  <a:txBody>
                    <a:bodyPr/>
                    <a:lstStyle/>
                    <a:p>
                      <a:endParaRPr lang="en-US"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9" name="TextBox 8"/>
          <p:cNvSpPr txBox="1"/>
          <p:nvPr/>
        </p:nvSpPr>
        <p:spPr>
          <a:xfrm>
            <a:off x="2590800" y="1143000"/>
            <a:ext cx="1676399" cy="1569660"/>
          </a:xfrm>
          <a:prstGeom prst="rect">
            <a:avLst/>
          </a:prstGeom>
          <a:noFill/>
        </p:spPr>
        <p:txBody>
          <a:bodyPr wrap="square" rtlCol="0">
            <a:spAutoFit/>
          </a:bodyPr>
          <a:lstStyle/>
          <a:p>
            <a:pPr lvl="0">
              <a:buFont typeface="Wingdings" pitchFamily="2" charset="2"/>
              <a:buChar char="ü"/>
            </a:pPr>
            <a:r>
              <a:rPr lang="en-US" sz="1200" dirty="0" smtClean="0"/>
              <a:t>Not all buttons work on the main menu</a:t>
            </a:r>
          </a:p>
          <a:p>
            <a:pPr lvl="0">
              <a:buFont typeface="Wingdings" pitchFamily="2" charset="2"/>
              <a:buChar char="ü"/>
            </a:pPr>
            <a:r>
              <a:rPr lang="en-US" sz="1200" dirty="0" smtClean="0"/>
              <a:t>My inventory doesn't work</a:t>
            </a:r>
          </a:p>
          <a:p>
            <a:pPr>
              <a:buFont typeface="Wingdings" pitchFamily="2" charset="2"/>
              <a:buChar char="ü"/>
            </a:pPr>
            <a:r>
              <a:rPr lang="en-US" sz="1200" dirty="0" smtClean="0"/>
              <a:t>The application mainly works as a portal for a chemical solution for tree health</a:t>
            </a:r>
            <a:endParaRPr lang="en-US" sz="1200" dirty="0"/>
          </a:p>
        </p:txBody>
      </p:sp>
      <p:sp>
        <p:nvSpPr>
          <p:cNvPr id="10" name="TextBox 9"/>
          <p:cNvSpPr txBox="1"/>
          <p:nvPr/>
        </p:nvSpPr>
        <p:spPr>
          <a:xfrm>
            <a:off x="6858000" y="990600"/>
            <a:ext cx="1828799" cy="1015663"/>
          </a:xfrm>
          <a:prstGeom prst="rect">
            <a:avLst/>
          </a:prstGeom>
          <a:noFill/>
        </p:spPr>
        <p:txBody>
          <a:bodyPr wrap="square" rtlCol="0">
            <a:spAutoFit/>
          </a:bodyPr>
          <a:lstStyle/>
          <a:p>
            <a:endParaRPr lang="en-US" sz="1200" dirty="0" smtClean="0"/>
          </a:p>
          <a:p>
            <a:pPr>
              <a:buFont typeface="Wingdings" pitchFamily="2" charset="2"/>
              <a:buChar char="ü"/>
            </a:pPr>
            <a:r>
              <a:rPr lang="en-US" sz="1200" b="1" dirty="0" smtClean="0"/>
              <a:t>Asked for managing phone calls, after denying could not configure the installation process.</a:t>
            </a:r>
            <a:endParaRPr lang="en-US" sz="1200" dirty="0"/>
          </a:p>
        </p:txBody>
      </p:sp>
      <p:sp>
        <p:nvSpPr>
          <p:cNvPr id="11" name="TextBox 10"/>
          <p:cNvSpPr txBox="1"/>
          <p:nvPr/>
        </p:nvSpPr>
        <p:spPr>
          <a:xfrm>
            <a:off x="5029200" y="3962400"/>
            <a:ext cx="1524000" cy="1015663"/>
          </a:xfrm>
          <a:prstGeom prst="rect">
            <a:avLst/>
          </a:prstGeom>
          <a:noFill/>
        </p:spPr>
        <p:txBody>
          <a:bodyPr wrap="square" rtlCol="0">
            <a:spAutoFit/>
          </a:bodyPr>
          <a:lstStyle/>
          <a:p>
            <a:pPr lvl="0">
              <a:buFont typeface="Wingdings" pitchFamily="2" charset="2"/>
              <a:buChar char="ü"/>
            </a:pPr>
            <a:r>
              <a:rPr lang="en-US" sz="1200" dirty="0" smtClean="0"/>
              <a:t>Step by step tree recognition</a:t>
            </a:r>
          </a:p>
          <a:p>
            <a:pPr>
              <a:buFont typeface="Wingdings" pitchFamily="2" charset="2"/>
              <a:buChar char="ü"/>
            </a:pPr>
            <a:r>
              <a:rPr lang="en-US" sz="1200" dirty="0" smtClean="0"/>
              <a:t>Database of picture takes a lot of space on Smartphone</a:t>
            </a:r>
            <a:endParaRPr lang="en-US" sz="1200" dirty="0"/>
          </a:p>
        </p:txBody>
      </p:sp>
      <p:pic>
        <p:nvPicPr>
          <p:cNvPr id="13" name="Picture 12" descr="Screenshot_20170421-221019.png"/>
          <p:cNvPicPr/>
          <p:nvPr/>
        </p:nvPicPr>
        <p:blipFill>
          <a:blip r:embed="rId2" cstate="print"/>
          <a:stretch>
            <a:fillRect/>
          </a:stretch>
        </p:blipFill>
        <p:spPr>
          <a:xfrm>
            <a:off x="457200" y="990600"/>
            <a:ext cx="1905000" cy="2514600"/>
          </a:xfrm>
          <a:prstGeom prst="rect">
            <a:avLst/>
          </a:prstGeom>
        </p:spPr>
      </p:pic>
      <p:pic>
        <p:nvPicPr>
          <p:cNvPr id="14" name="Picture 13" descr="Screenshot_20170421-221041.png"/>
          <p:cNvPicPr/>
          <p:nvPr/>
        </p:nvPicPr>
        <p:blipFill>
          <a:blip r:embed="rId3" cstate="print"/>
          <a:stretch>
            <a:fillRect/>
          </a:stretch>
        </p:blipFill>
        <p:spPr>
          <a:xfrm>
            <a:off x="4572000" y="990600"/>
            <a:ext cx="2033841" cy="2590800"/>
          </a:xfrm>
          <a:prstGeom prst="rect">
            <a:avLst/>
          </a:prstGeom>
        </p:spPr>
      </p:pic>
      <p:pic>
        <p:nvPicPr>
          <p:cNvPr id="15" name="Picture 14" descr="Screenshot_20170421-221055.png"/>
          <p:cNvPicPr/>
          <p:nvPr/>
        </p:nvPicPr>
        <p:blipFill>
          <a:blip r:embed="rId4" cstate="print"/>
          <a:stretch>
            <a:fillRect/>
          </a:stretch>
        </p:blipFill>
        <p:spPr>
          <a:xfrm>
            <a:off x="2590800" y="3505200"/>
            <a:ext cx="1889279" cy="2895600"/>
          </a:xfrm>
          <a:prstGeom prst="rect">
            <a:avLst/>
          </a:prstGeom>
        </p:spPr>
      </p:pic>
    </p:spTree>
    <p:extLst>
      <p:ext uri="{BB962C8B-B14F-4D97-AF65-F5344CB8AC3E}">
        <p14:creationId xmlns:p14="http://schemas.microsoft.com/office/powerpoint/2010/main" xmlns="" val="1853671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Interim PUMA TreeLOG-2" id="{0BAA07BC-0D0F-1448-8144-79D689E20927}" vid="{A2EC5C0E-B542-7645-A835-1374A56A0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Interim PUMA TreeLOG-2</Template>
  <TotalTime>0</TotalTime>
  <Words>1324</Words>
  <Application>Microsoft Macintosh PowerPoint</Application>
  <PresentationFormat>On-screen Show (4:3)</PresentationFormat>
  <Paragraphs>247</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TreeLOG</vt:lpstr>
      <vt:lpstr>Team Puma</vt:lpstr>
      <vt:lpstr>Contents</vt:lpstr>
      <vt:lpstr>Statement of the problem[1]</vt:lpstr>
      <vt:lpstr>Statement of the problem [2]</vt:lpstr>
      <vt:lpstr>Initial data for searching competitive applications</vt:lpstr>
      <vt:lpstr>Why particular keywords and Pay-Per-Click sources</vt:lpstr>
      <vt:lpstr>Competitive Solution AppStore</vt:lpstr>
      <vt:lpstr>Competitive Solution Google Play</vt:lpstr>
      <vt:lpstr>Competitive Solution: Google Search and Social Media</vt:lpstr>
      <vt:lpstr>Initial Solution</vt:lpstr>
      <vt:lpstr>Initial Objectives</vt:lpstr>
      <vt:lpstr>Functionality at the final phase and limitations according to the specification</vt:lpstr>
      <vt:lpstr>  Target Users and Audience</vt:lpstr>
      <vt:lpstr>Application Workflow</vt:lpstr>
      <vt:lpstr>Login Activity</vt:lpstr>
      <vt:lpstr>Registration Activity</vt:lpstr>
      <vt:lpstr>Welcome Activity</vt:lpstr>
      <vt:lpstr>New Tree</vt:lpstr>
      <vt:lpstr>Slide 20</vt:lpstr>
      <vt:lpstr>TreeData(Draft)</vt:lpstr>
      <vt:lpstr>Tree List in Area</vt:lpstr>
      <vt:lpstr>Technologies Used</vt:lpstr>
      <vt:lpstr>Firebase Database</vt:lpstr>
      <vt:lpstr>Google Location</vt:lpstr>
      <vt:lpstr>Google Maps</vt:lpstr>
      <vt:lpstr>GitHub</vt:lpstr>
      <vt:lpstr>Short term perspectives</vt:lpstr>
      <vt:lpstr>Long term perspectives</vt:lpstr>
      <vt:lpstr>DRAFT Why to promote?</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2017-04-18T14:47:53Z</dcterms:created>
  <dcterms:modified xsi:type="dcterms:W3CDTF">2017-04-23T02:31:07Z</dcterms:modified>
</cp:coreProperties>
</file>